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82" r:id="rId2"/>
    <p:sldId id="256" r:id="rId3"/>
    <p:sldId id="264" r:id="rId4"/>
    <p:sldId id="275" r:id="rId5"/>
    <p:sldId id="257" r:id="rId6"/>
    <p:sldId id="285" r:id="rId7"/>
    <p:sldId id="286" r:id="rId8"/>
    <p:sldId id="287" r:id="rId9"/>
    <p:sldId id="263" r:id="rId10"/>
    <p:sldId id="288" r:id="rId11"/>
    <p:sldId id="266" r:id="rId12"/>
    <p:sldId id="283" r:id="rId13"/>
  </p:sldIdLst>
  <p:sldSz cx="97202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3T12:54:13.9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0"/>
            <a:ext cx="971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20263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105912" y="123197"/>
            <a:ext cx="9450212" cy="6572272"/>
          </a:xfrm>
          <a:prstGeom prst="rect">
            <a:avLst/>
          </a:prstGeom>
          <a:noFill/>
          <a:ln w="38100" cap="flat" cmpd="sng" algn="ctr">
            <a:solidFill>
              <a:srgbClr val="6621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</a:endParaRPr>
          </a:p>
        </p:txBody>
      </p:sp>
      <p:sp>
        <p:nvSpPr>
          <p:cNvPr id="11" name="한쪽 모서리는 잘리고 다른 쪽 모서리는 둥근 사각형 10"/>
          <p:cNvSpPr/>
          <p:nvPr userDrawn="1"/>
        </p:nvSpPr>
        <p:spPr>
          <a:xfrm>
            <a:off x="-71470" y="500042"/>
            <a:ext cx="2571768" cy="571504"/>
          </a:xfrm>
          <a:prstGeom prst="snipRoundRect">
            <a:avLst/>
          </a:prstGeom>
          <a:solidFill>
            <a:srgbClr val="6621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2000" kern="0" dirty="0">
              <a:solidFill>
                <a:prstClr val="white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66030"/>
            <a:ext cx="3785616" cy="4080791"/>
          </a:xfrm>
          <a:prstGeom prst="rect">
            <a:avLst/>
          </a:prstGeom>
        </p:spPr>
      </p:pic>
      <p:sp>
        <p:nvSpPr>
          <p:cNvPr id="12" name="TextBox 53"/>
          <p:cNvSpPr txBox="1">
            <a:spLocks noChangeArrowheads="1"/>
          </p:cNvSpPr>
          <p:nvPr userDrawn="1"/>
        </p:nvSpPr>
        <p:spPr bwMode="auto">
          <a:xfrm>
            <a:off x="8339296" y="311178"/>
            <a:ext cx="1042987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66218C"/>
                </a:solidFill>
                <a:latin typeface="Tahoma" pitchFamily="34" charset="0"/>
                <a:cs typeface="Tahoma" pitchFamily="34" charset="0"/>
              </a:rPr>
              <a:t>L</a:t>
            </a:r>
            <a:r>
              <a:rPr lang="en-US" altLang="ko-KR" sz="2000" b="1" dirty="0">
                <a:solidFill>
                  <a:prstClr val="white"/>
                </a:solidFill>
                <a:latin typeface="Tahoma" pitchFamily="34" charset="0"/>
                <a:cs typeface="Tahoma" pitchFamily="34" charset="0"/>
              </a:rPr>
              <a:t>OGO</a:t>
            </a:r>
          </a:p>
        </p:txBody>
      </p:sp>
    </p:spTree>
    <p:extLst>
      <p:ext uri="{BB962C8B-B14F-4D97-AF65-F5344CB8AC3E}">
        <p14:creationId xmlns:p14="http://schemas.microsoft.com/office/powerpoint/2010/main" val="7148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C15C3-5FA5-4EA8-8E1E-D20583F6FB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39E7-7BB0-4592-9F42-FEAE7559F5D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20263" cy="685800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105912" y="123197"/>
            <a:ext cx="9450212" cy="6572272"/>
          </a:xfrm>
          <a:prstGeom prst="rect">
            <a:avLst/>
          </a:prstGeom>
          <a:noFill/>
          <a:ln w="38100" cap="flat" cmpd="sng" algn="ctr">
            <a:solidFill>
              <a:srgbClr val="6621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</a:endParaRPr>
          </a:p>
        </p:txBody>
      </p:sp>
      <p:sp>
        <p:nvSpPr>
          <p:cNvPr id="14" name="한쪽 모서리는 잘리고 다른 쪽 모서리는 둥근 사각형 13"/>
          <p:cNvSpPr/>
          <p:nvPr userDrawn="1"/>
        </p:nvSpPr>
        <p:spPr>
          <a:xfrm>
            <a:off x="-71470" y="500042"/>
            <a:ext cx="2571768" cy="571504"/>
          </a:xfrm>
          <a:prstGeom prst="snipRoundRect">
            <a:avLst/>
          </a:prstGeom>
          <a:solidFill>
            <a:srgbClr val="6621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2000" kern="0" dirty="0">
              <a:solidFill>
                <a:prstClr val="white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sp>
        <p:nvSpPr>
          <p:cNvPr id="19" name="TextBox 53"/>
          <p:cNvSpPr txBox="1">
            <a:spLocks noChangeArrowheads="1"/>
          </p:cNvSpPr>
          <p:nvPr userDrawn="1"/>
        </p:nvSpPr>
        <p:spPr bwMode="auto">
          <a:xfrm>
            <a:off x="8339296" y="311178"/>
            <a:ext cx="1042987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66218C"/>
                </a:solidFill>
                <a:latin typeface="Tahoma" pitchFamily="34" charset="0"/>
                <a:cs typeface="Tahoma" pitchFamily="34" charset="0"/>
              </a:rPr>
              <a:t>L</a:t>
            </a:r>
            <a:r>
              <a:rPr lang="en-US" altLang="ko-KR" sz="2000" b="1" dirty="0">
                <a:solidFill>
                  <a:prstClr val="white"/>
                </a:solidFill>
                <a:latin typeface="Tahoma" pitchFamily="34" charset="0"/>
                <a:cs typeface="Tahoma" pitchFamily="34" charset="0"/>
              </a:rPr>
              <a:t>OGO</a:t>
            </a:r>
          </a:p>
        </p:txBody>
      </p:sp>
    </p:spTree>
    <p:extLst>
      <p:ext uri="{BB962C8B-B14F-4D97-AF65-F5344CB8AC3E}">
        <p14:creationId xmlns:p14="http://schemas.microsoft.com/office/powerpoint/2010/main" val="426589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6"/>
          <p:cNvSpPr/>
          <p:nvPr userDrawn="1"/>
        </p:nvSpPr>
        <p:spPr>
          <a:xfrm>
            <a:off x="0" y="0"/>
            <a:ext cx="9720263" cy="6021288"/>
          </a:xfrm>
          <a:prstGeom prst="rect">
            <a:avLst/>
          </a:prstGeom>
          <a:gradFill>
            <a:gsLst>
              <a:gs pos="0">
                <a:srgbClr val="F1F1E5"/>
              </a:gs>
              <a:gs pos="74000">
                <a:srgbClr val="F7F7ED"/>
              </a:gs>
              <a:gs pos="83000">
                <a:srgbClr val="F8F8EE"/>
              </a:gs>
              <a:gs pos="100000">
                <a:srgbClr val="F9F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5"/>
          <p:cNvSpPr/>
          <p:nvPr userDrawn="1"/>
        </p:nvSpPr>
        <p:spPr>
          <a:xfrm>
            <a:off x="360041" y="0"/>
            <a:ext cx="336946" cy="908720"/>
          </a:xfrm>
          <a:prstGeom prst="rect">
            <a:avLst/>
          </a:prstGeom>
          <a:gradFill>
            <a:gsLst>
              <a:gs pos="0">
                <a:srgbClr val="333134"/>
              </a:gs>
              <a:gs pos="74000">
                <a:srgbClr val="39373A"/>
              </a:gs>
              <a:gs pos="83000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829310" y="404665"/>
            <a:ext cx="1451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INDEX</a:t>
            </a:r>
            <a:endParaRPr lang="zh-CN" altLang="en-US" sz="2800" b="1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24"/>
          <p:cNvSpPr>
            <a:spLocks noChangeArrowheads="1"/>
          </p:cNvSpPr>
          <p:nvPr userDrawn="1"/>
        </p:nvSpPr>
        <p:spPr bwMode="auto">
          <a:xfrm>
            <a:off x="2137147" y="558552"/>
            <a:ext cx="24482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6218C"/>
                </a:solidFill>
                <a:ea typeface="微软雅黑" pitchFamily="34" charset="-122"/>
                <a:cs typeface="Arial Unicode MS" pitchFamily="34" charset="-122"/>
              </a:rPr>
              <a:t>TRANSITION PAGE</a:t>
            </a:r>
          </a:p>
        </p:txBody>
      </p:sp>
      <p:cxnSp>
        <p:nvCxnSpPr>
          <p:cNvPr id="13" name="直接连接符 10"/>
          <p:cNvCxnSpPr/>
          <p:nvPr userDrawn="1"/>
        </p:nvCxnSpPr>
        <p:spPr>
          <a:xfrm>
            <a:off x="360039" y="908720"/>
            <a:ext cx="43693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0" y="6021288"/>
            <a:ext cx="9720263" cy="836712"/>
            <a:chOff x="0" y="6021288"/>
            <a:chExt cx="12195175" cy="836712"/>
          </a:xfrm>
        </p:grpSpPr>
        <p:sp>
          <p:nvSpPr>
            <p:cNvPr id="15" name="矩形 7"/>
            <p:cNvSpPr/>
            <p:nvPr userDrawn="1"/>
          </p:nvSpPr>
          <p:spPr>
            <a:xfrm>
              <a:off x="0" y="6642000"/>
              <a:ext cx="12195175" cy="21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8"/>
            <p:cNvSpPr/>
            <p:nvPr userDrawn="1"/>
          </p:nvSpPr>
          <p:spPr>
            <a:xfrm>
              <a:off x="0" y="6021288"/>
              <a:ext cx="12195175" cy="620712"/>
            </a:xfrm>
            <a:prstGeom prst="rect">
              <a:avLst/>
            </a:prstGeom>
            <a:gradFill>
              <a:gsLst>
                <a:gs pos="0">
                  <a:srgbClr val="333134"/>
                </a:gs>
                <a:gs pos="74000">
                  <a:srgbClr val="39373A"/>
                </a:gs>
                <a:gs pos="83000">
                  <a:srgbClr val="373538"/>
                </a:gs>
                <a:gs pos="100000">
                  <a:srgbClr val="36343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85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720263" cy="69269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65" y="764704"/>
            <a:ext cx="9555019" cy="5688632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1pPr>
            <a:lvl2pPr marL="742950" indent="-28575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2pPr>
            <a:lvl3pPr marL="1143000" indent="-2286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4pPr>
            <a:lvl5pPr>
              <a:buClr>
                <a:srgbClr val="3399FF"/>
              </a:buClr>
              <a:defRPr sz="20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04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365127"/>
            <a:ext cx="8383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1825625"/>
            <a:ext cx="8383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2095-80F3-4DC0-AC5C-88FE6F9CA277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6356352"/>
            <a:ext cx="3280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BF8D4-6492-4000-A9FA-8810FCDE0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3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9" r:id="rId3"/>
    <p:sldLayoutId id="2147483684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48067" y="1145521"/>
            <a:ext cx="5856886" cy="3828292"/>
            <a:chOff x="2341219" y="4901092"/>
            <a:chExt cx="5856886" cy="3828292"/>
          </a:xfrm>
        </p:grpSpPr>
        <p:sp>
          <p:nvSpPr>
            <p:cNvPr id="2" name="TextBox 1"/>
            <p:cNvSpPr txBox="1"/>
            <p:nvPr/>
          </p:nvSpPr>
          <p:spPr>
            <a:xfrm>
              <a:off x="2341219" y="4901092"/>
              <a:ext cx="52200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</a:rPr>
                <a:t>     코로나 게임</a:t>
              </a:r>
            </a:p>
          </p:txBody>
        </p:sp>
        <p:sp>
          <p:nvSpPr>
            <p:cNvPr id="3" name="TextBox 24"/>
            <p:cNvSpPr txBox="1">
              <a:spLocks noChangeArrowheads="1"/>
            </p:cNvSpPr>
            <p:nvPr/>
          </p:nvSpPr>
          <p:spPr bwMode="auto">
            <a:xfrm>
              <a:off x="3194057" y="8252330"/>
              <a:ext cx="500404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C99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</a:rPr>
                <a:t>팀장 </a:t>
              </a:r>
              <a:r>
                <a:rPr lang="en-US" altLang="ko-KR" sz="25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C99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</a:rPr>
                <a:t>: 20201788 </a:t>
              </a:r>
              <a:r>
                <a:rPr lang="ko-KR" altLang="en-US" sz="25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C99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</a:rPr>
                <a:t>김세훈</a:t>
              </a:r>
              <a:endParaRPr lang="en-US" altLang="ko-KR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endParaRPr>
            </a:p>
          </p:txBody>
        </p:sp>
      </p:grpSp>
      <p:sp>
        <p:nvSpPr>
          <p:cNvPr id="5" name="TextBox 24"/>
          <p:cNvSpPr txBox="1">
            <a:spLocks noChangeArrowheads="1"/>
          </p:cNvSpPr>
          <p:nvPr/>
        </p:nvSpPr>
        <p:spPr bwMode="auto">
          <a:xfrm>
            <a:off x="3200905" y="5003427"/>
            <a:ext cx="500404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조원 </a:t>
            </a:r>
            <a:r>
              <a:rPr lang="en-US" altLang="ko-KR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: 20203070 </a:t>
            </a:r>
            <a:r>
              <a:rPr lang="ko-KR" altLang="en-US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서지원</a:t>
            </a:r>
            <a:endParaRPr lang="en-US" altLang="ko-KR" sz="2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9900"/>
              </a:solidFill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3200905" y="5510095"/>
            <a:ext cx="500404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조원 </a:t>
            </a:r>
            <a:r>
              <a:rPr lang="en-US" altLang="ko-KR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: 20170085 </a:t>
            </a:r>
            <a:r>
              <a:rPr lang="ko-KR" altLang="en-US" sz="2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99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정승호</a:t>
            </a:r>
            <a:endParaRPr lang="en-US" altLang="ko-KR" sz="25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9900"/>
              </a:solidFill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6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4CBCF0-79EA-4D70-B23D-6BF0848691EF}"/>
              </a:ext>
            </a:extLst>
          </p:cNvPr>
          <p:cNvSpPr/>
          <p:nvPr/>
        </p:nvSpPr>
        <p:spPr>
          <a:xfrm>
            <a:off x="179294" y="441555"/>
            <a:ext cx="2128899" cy="60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kern="1500" spc="-100">
                <a:ln w="9525">
                  <a:noFill/>
                  <a:round/>
                  <a:headEnd/>
                  <a:tailEnd/>
                </a:ln>
                <a:gradFill>
                  <a:gsLst>
                    <a:gs pos="0">
                      <a:srgbClr val="FFC000"/>
                    </a:gs>
                    <a:gs pos="99000">
                      <a:srgbClr val="FFC000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시연 사진</a:t>
            </a:r>
            <a:endParaRPr lang="ko-KR" altLang="en-US" sz="2800" kern="1500" spc="-100" dirty="0">
              <a:ln w="9525">
                <a:noFill/>
                <a:round/>
                <a:headEnd/>
                <a:tailEnd/>
              </a:ln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2F50D-87C4-4110-A727-676024CC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7" y="1217718"/>
            <a:ext cx="3892247" cy="3700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EF51D0-7246-46D1-9BD2-12C2E284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82" y="441555"/>
            <a:ext cx="4136995" cy="3102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E53C5-8F84-4B89-8C7D-AFD8FE21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2" y="3639845"/>
            <a:ext cx="4258266" cy="29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04736" y="781235"/>
            <a:ext cx="8589441" cy="5325654"/>
            <a:chOff x="277279" y="2429941"/>
            <a:chExt cx="8589441" cy="1935163"/>
          </a:xfrm>
        </p:grpSpPr>
        <p:grpSp>
          <p:nvGrpSpPr>
            <p:cNvPr id="7" name="그룹 33"/>
            <p:cNvGrpSpPr/>
            <p:nvPr/>
          </p:nvGrpSpPr>
          <p:grpSpPr>
            <a:xfrm>
              <a:off x="277279" y="2429941"/>
              <a:ext cx="8589441" cy="1935163"/>
              <a:chOff x="323529" y="2461418"/>
              <a:chExt cx="8589441" cy="1935163"/>
            </a:xfrm>
          </p:grpSpPr>
          <p:sp>
            <p:nvSpPr>
              <p:cNvPr id="14" name="KMA1D1FEAF"/>
              <p:cNvSpPr>
                <a:spLocks noChangeArrowheads="1"/>
              </p:cNvSpPr>
              <p:nvPr/>
            </p:nvSpPr>
            <p:spPr bwMode="ltGray">
              <a:xfrm>
                <a:off x="6156176" y="2461418"/>
                <a:ext cx="2756794" cy="19351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7200" tIns="97200" rIns="98082" bIns="97200"/>
              <a:lstStyle/>
              <a:p>
                <a:pPr>
                  <a:buSzPct val="80000"/>
                  <a:buFont typeface="Marlett" pitchFamily="2" charset="2"/>
                  <a:buChar char="i"/>
                  <a:defRPr/>
                </a:pPr>
                <a:endParaRPr lang="ko-KR" altLang="ko-KR" b="1">
                  <a:solidFill>
                    <a:prstClr val="white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5" name="KMA1D1FEAF"/>
              <p:cNvSpPr>
                <a:spLocks noChangeArrowheads="1"/>
              </p:cNvSpPr>
              <p:nvPr/>
            </p:nvSpPr>
            <p:spPr bwMode="ltGray">
              <a:xfrm>
                <a:off x="3234334" y="2461418"/>
                <a:ext cx="3238821" cy="1935163"/>
              </a:xfrm>
              <a:prstGeom prst="rightArrowCallout">
                <a:avLst>
                  <a:gd name="adj1" fmla="val 23031"/>
                  <a:gd name="adj2" fmla="val 25000"/>
                  <a:gd name="adj3" fmla="val 12695"/>
                  <a:gd name="adj4" fmla="val 84741"/>
                </a:avLst>
              </a:prstGeom>
              <a:solidFill>
                <a:srgbClr val="66218C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7200" tIns="97200" rIns="98082" bIns="97200"/>
              <a:lstStyle/>
              <a:p>
                <a:pPr>
                  <a:buSzPct val="80000"/>
                  <a:buFont typeface="Marlett" pitchFamily="2" charset="2"/>
                  <a:buChar char="i"/>
                  <a:defRPr/>
                </a:pPr>
                <a:endParaRPr lang="ko-KR" altLang="ko-KR" b="1">
                  <a:solidFill>
                    <a:prstClr val="white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6" name="KMA1D1FEAF"/>
              <p:cNvSpPr>
                <a:spLocks noChangeArrowheads="1"/>
              </p:cNvSpPr>
              <p:nvPr/>
            </p:nvSpPr>
            <p:spPr bwMode="ltGray">
              <a:xfrm>
                <a:off x="323529" y="2461418"/>
                <a:ext cx="3238821" cy="1935163"/>
              </a:xfrm>
              <a:prstGeom prst="rightArrowCallout">
                <a:avLst>
                  <a:gd name="adj1" fmla="val 23031"/>
                  <a:gd name="adj2" fmla="val 25000"/>
                  <a:gd name="adj3" fmla="val 12695"/>
                  <a:gd name="adj4" fmla="val 84741"/>
                </a:avLst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7200" tIns="97200" rIns="98082" bIns="97200"/>
              <a:lstStyle/>
              <a:p>
                <a:pPr>
                  <a:buSzPct val="80000"/>
                  <a:buFont typeface="Marlett" pitchFamily="2" charset="2"/>
                  <a:buChar char="i"/>
                  <a:defRPr/>
                </a:pPr>
                <a:endParaRPr lang="ko-KR" altLang="ko-KR" b="1">
                  <a:solidFill>
                    <a:prstClr val="white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95536" y="2892936"/>
              <a:ext cx="2568441" cy="245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33350" indent="-133350" algn="ctr">
                <a:defRPr/>
              </a:pPr>
              <a:r>
                <a:rPr lang="ko-KR" altLang="en-US" sz="2400" b="1" dirty="0">
                  <a:solidFill>
                    <a:prstClr val="white"/>
                  </a:solidFill>
                  <a:latin typeface="Arial" charset="0"/>
                  <a:cs typeface="Arial" charset="0"/>
                </a:rPr>
                <a:t>보완점</a:t>
              </a:r>
              <a:endParaRPr lang="ko-KR" altLang="ko-KR" sz="2400" b="1" dirty="0">
                <a:solidFill>
                  <a:prstClr val="white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306341" y="2892936"/>
              <a:ext cx="2568441" cy="245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33350" indent="-133350" algn="ctr">
                <a:defRPr/>
              </a:pPr>
              <a:r>
                <a:rPr lang="ko-KR" altLang="en-US" sz="2400" b="1" dirty="0">
                  <a:solidFill>
                    <a:prstClr val="white"/>
                  </a:solidFill>
                  <a:latin typeface="Arial" charset="0"/>
                  <a:cs typeface="Arial" charset="0"/>
                </a:rPr>
                <a:t>아쉬웠던 점</a:t>
              </a:r>
              <a:endParaRPr lang="ko-KR" altLang="ko-KR" sz="2400" b="1" dirty="0">
                <a:solidFill>
                  <a:prstClr val="white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04102" y="2892936"/>
              <a:ext cx="2568441" cy="245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33350" indent="-133350" algn="ctr">
                <a:defRPr/>
              </a:pPr>
              <a:r>
                <a:rPr lang="ko-KR" altLang="en-US" sz="2400" b="1" dirty="0">
                  <a:solidFill>
                    <a:prstClr val="white"/>
                  </a:solidFill>
                  <a:latin typeface="Arial" charset="0"/>
                  <a:cs typeface="Arial" charset="0"/>
                </a:rPr>
                <a:t>학습했던 점</a:t>
              </a:r>
              <a:endParaRPr lang="ko-KR" altLang="ko-KR" sz="2400" b="1" dirty="0">
                <a:solidFill>
                  <a:prstClr val="white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14300" y="544873"/>
            <a:ext cx="2334986" cy="38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600" kern="1500" spc="-100" dirty="0">
                <a:ln w="9525">
                  <a:noFill/>
                  <a:round/>
                  <a:headEnd/>
                  <a:tailEnd/>
                </a:ln>
                <a:gradFill>
                  <a:gsLst>
                    <a:gs pos="0">
                      <a:srgbClr val="FFC000"/>
                    </a:gs>
                    <a:gs pos="99000">
                      <a:srgbClr val="FFC000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아쉬웠던 점 학습했던 점</a:t>
            </a:r>
            <a:endParaRPr lang="ko-KR" altLang="en-US" sz="1600" kern="1500" spc="-100" dirty="0">
              <a:ln w="9525">
                <a:noFill/>
                <a:round/>
                <a:headEnd/>
                <a:tailEnd/>
              </a:ln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20710" y="2547891"/>
            <a:ext cx="2522274" cy="408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마스크를 인식할 때의 판정이 애매모호하다</a:t>
            </a:r>
            <a:r>
              <a:rPr lang="en-US" altLang="ko-KR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8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마스크 뿐만 아니라 바이러스</a:t>
            </a:r>
            <a:r>
              <a:rPr lang="en-US" altLang="ko-KR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,</a:t>
            </a: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배경</a:t>
            </a:r>
            <a:r>
              <a:rPr lang="en-US" altLang="ko-KR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,</a:t>
            </a: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사람 까지 </a:t>
            </a:r>
            <a:r>
              <a:rPr lang="en-US" altLang="ko-KR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Led</a:t>
            </a: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로 구현했으면 더 좋았을 것 같다</a:t>
            </a:r>
            <a:endParaRPr lang="en-US" altLang="ko-KR" sz="18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8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얼굴인식을 통해 손을 대지 않고 캐릭터를 움직이는 방법도 구현하면 더 좋을 것 같다</a:t>
            </a:r>
            <a:r>
              <a:rPr lang="en-US" altLang="ko-KR" sz="18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643564" y="2547891"/>
            <a:ext cx="2348908" cy="403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시간이 꽤나</a:t>
            </a: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넉넉할 줄 알았는데 생각보다 시간이 굉장히 빠듯했다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파이썬 언어에 아직 숙달도 되지 않았고 사용하는 감에 있어서 제약적인 부분이 많아 아쉬웠다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부품 불량과 같은 부분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때문에 프로젝트를 만드는 시간이 부족했다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652727" y="2645546"/>
            <a:ext cx="2348908" cy="391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라즈베리파이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LED 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제어를 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GPIO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를 이용해 표현하였다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팀원들하고 함께 협력하고 고민하는 그 찰나에 팀워크가 굉장히 중요하다는 것을 알게 되었다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프로젝트에 필요한 부분을 만들고 설치하기 위해서 라즈베리 파이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3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에 대한 공부를 정말 많이 했다</a:t>
            </a: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81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0130" y="1724038"/>
            <a:ext cx="6320003" cy="10366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ahoma" pitchFamily="34" charset="0"/>
                <a:ea typeface="맑은 고딕" panose="020B0503020000020004" pitchFamily="50" charset="-127"/>
                <a:cs typeface="Tahoma" pitchFamily="34" charset="0"/>
              </a:rPr>
              <a:t>Thank you</a:t>
            </a:r>
            <a:endParaRPr kumimoji="0" lang="ko-KR" altLang="en-US" sz="6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ahoma" pitchFamily="34" charset="0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3" name="TextBox 51"/>
          <p:cNvSpPr txBox="1">
            <a:spLocks noChangeArrowheads="1"/>
          </p:cNvSpPr>
          <p:nvPr/>
        </p:nvSpPr>
        <p:spPr bwMode="auto">
          <a:xfrm>
            <a:off x="2608542" y="5667291"/>
            <a:ext cx="46577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6F6761"/>
                </a:solidFill>
                <a:latin typeface="Tahoma" pitchFamily="34" charset="0"/>
                <a:cs typeface="Tahoma" pitchFamily="34" charset="0"/>
              </a:rPr>
              <a:t>Insert Document Summary here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2481270" y="6178884"/>
            <a:ext cx="4912268" cy="863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is simply dummy text of the printing and typesetting industry. Lorem Ipsum has been the industry's standard dummy text ever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2EDD71-F711-4FF3-A430-73F789B6CF56}"/>
              </a:ext>
            </a:extLst>
          </p:cNvPr>
          <p:cNvSpPr/>
          <p:nvPr/>
        </p:nvSpPr>
        <p:spPr>
          <a:xfrm>
            <a:off x="3286157" y="4824560"/>
            <a:ext cx="465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Git</a:t>
            </a:r>
            <a:r>
              <a:rPr lang="ko-KR" altLang="en-US" dirty="0"/>
              <a:t> : https://github.com/kkkk2058/osscap2020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D567A6-F1ED-48E9-B7EF-3B7DB9EB0364}"/>
              </a:ext>
            </a:extLst>
          </p:cNvPr>
          <p:cNvSpPr/>
          <p:nvPr/>
        </p:nvSpPr>
        <p:spPr>
          <a:xfrm>
            <a:off x="2821605" y="5292735"/>
            <a:ext cx="4857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https://www.youtube.com/watch?v=zrDHsYMK32k&amp;feature=youtu.be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C60B0-53E3-46D5-BE89-AEDD51B016B3}"/>
              </a:ext>
            </a:extLst>
          </p:cNvPr>
          <p:cNvSpPr txBox="1"/>
          <p:nvPr/>
        </p:nvSpPr>
        <p:spPr bwMode="white">
          <a:xfrm>
            <a:off x="1791003" y="4858592"/>
            <a:ext cx="13805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9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rPr>
              <a:t>깃허브</a:t>
            </a:r>
            <a:r>
              <a:rPr lang="ko-KR" altLang="en-US" sz="19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rPr>
              <a:t> 계정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13D86-67A3-4CB3-A541-9371D9EE0557}"/>
              </a:ext>
            </a:extLst>
          </p:cNvPr>
          <p:cNvSpPr txBox="1"/>
          <p:nvPr/>
        </p:nvSpPr>
        <p:spPr bwMode="white">
          <a:xfrm>
            <a:off x="1791003" y="5216585"/>
            <a:ext cx="1535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900" kern="0" spc="-1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rPr>
              <a:t>Youtube</a:t>
            </a:r>
            <a:r>
              <a:rPr lang="en-US" altLang="ko-KR" sz="19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9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16716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4314564" y="2175744"/>
            <a:ext cx="5086371" cy="2821066"/>
            <a:chOff x="1128525" y="1673114"/>
            <a:chExt cx="6972433" cy="3867137"/>
          </a:xfrm>
        </p:grpSpPr>
        <p:grpSp>
          <p:nvGrpSpPr>
            <p:cNvPr id="3" name="그룹 2"/>
            <p:cNvGrpSpPr/>
            <p:nvPr/>
          </p:nvGrpSpPr>
          <p:grpSpPr>
            <a:xfrm>
              <a:off x="1605748" y="1731524"/>
              <a:ext cx="6495210" cy="3743083"/>
              <a:chOff x="972000" y="2061248"/>
              <a:chExt cx="7216900" cy="3743083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972000" y="2061248"/>
                <a:ext cx="7216900" cy="3743083"/>
                <a:chOff x="-1700014" y="2197100"/>
                <a:chExt cx="5709320" cy="3108073"/>
              </a:xfrm>
            </p:grpSpPr>
            <p:sp>
              <p:nvSpPr>
                <p:cNvPr id="29" name="Rectangle 9"/>
                <p:cNvSpPr>
                  <a:spLocks noChangeArrowheads="1"/>
                </p:cNvSpPr>
                <p:nvPr/>
              </p:nvSpPr>
              <p:spPr bwMode="auto">
                <a:xfrm>
                  <a:off x="-76001" y="3500438"/>
                  <a:ext cx="2447925" cy="322335"/>
                </a:xfrm>
                <a:prstGeom prst="flowChartAlternateProcess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lnSpc>
                      <a:spcPct val="120000"/>
                    </a:lnSpc>
                    <a:buFontTx/>
                    <a:buChar char="•"/>
                    <a:defRPr/>
                  </a:pPr>
                  <a:r>
                    <a:rPr lang="ko-KR" altLang="en-US" sz="1400" kern="0">
                      <a:solidFill>
                        <a:srgbClr val="FFFFFF"/>
                      </a:solidFill>
                      <a:ea typeface="굴림" panose="020B0600000101010101" pitchFamily="50" charset="-127"/>
                    </a:rPr>
                    <a:t>내용을 입력하세요</a:t>
                  </a:r>
                  <a:endParaRPr lang="zh-CN" altLang="en-US" sz="1400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ectangle 4"/>
                <p:cNvSpPr>
                  <a:spLocks noChangeArrowheads="1"/>
                </p:cNvSpPr>
                <p:nvPr/>
              </p:nvSpPr>
              <p:spPr bwMode="auto">
                <a:xfrm rot="5400000">
                  <a:off x="873323" y="-376237"/>
                  <a:ext cx="549275" cy="569595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28575" algn="ctr">
                  <a:solidFill>
                    <a:srgbClr val="66218C"/>
                  </a:solidFill>
                  <a:miter lim="800000"/>
                  <a:headEnd/>
                  <a:tailEnd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ko-KR" altLang="en-US" kern="0">
                    <a:solidFill>
                      <a:srgbClr val="000000"/>
                    </a:solidFill>
                    <a:ea typeface="굴림" pitchFamily="50" charset="-127"/>
                  </a:endParaRPr>
                </a:p>
              </p:txBody>
            </p:sp>
            <p:sp>
              <p:nvSpPr>
                <p:cNvPr id="31" name="Rectangle 4"/>
                <p:cNvSpPr>
                  <a:spLocks noChangeArrowheads="1"/>
                </p:cNvSpPr>
                <p:nvPr/>
              </p:nvSpPr>
              <p:spPr bwMode="auto">
                <a:xfrm rot="5400000">
                  <a:off x="873323" y="233363"/>
                  <a:ext cx="549275" cy="569595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28575" algn="ctr">
                  <a:solidFill>
                    <a:srgbClr val="66218C"/>
                  </a:solidFill>
                  <a:miter lim="800000"/>
                  <a:headEnd/>
                  <a:tailEnd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ko-KR" altLang="en-US" kern="0" dirty="0">
                    <a:solidFill>
                      <a:srgbClr val="000000"/>
                    </a:solidFill>
                    <a:ea typeface="굴림" pitchFamily="50" charset="-127"/>
                  </a:endParaRPr>
                </a:p>
              </p:txBody>
            </p:sp>
            <p:sp>
              <p:nvSpPr>
                <p:cNvPr id="32" name="Rectangle 4"/>
                <p:cNvSpPr>
                  <a:spLocks noChangeArrowheads="1"/>
                </p:cNvSpPr>
                <p:nvPr/>
              </p:nvSpPr>
              <p:spPr bwMode="auto">
                <a:xfrm rot="5400000">
                  <a:off x="873323" y="844551"/>
                  <a:ext cx="549275" cy="569595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28575" algn="ctr">
                  <a:solidFill>
                    <a:srgbClr val="66218C"/>
                  </a:solidFill>
                  <a:miter lim="800000"/>
                  <a:headEnd/>
                  <a:tailEnd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ko-KR" altLang="en-US" kern="0">
                    <a:solidFill>
                      <a:srgbClr val="000000"/>
                    </a:solidFill>
                    <a:ea typeface="굴림" pitchFamily="50" charset="-127"/>
                  </a:endParaRPr>
                </a:p>
              </p:txBody>
            </p:sp>
            <p:sp>
              <p:nvSpPr>
                <p:cNvPr id="33" name="Rectangle 4"/>
                <p:cNvSpPr>
                  <a:spLocks noChangeArrowheads="1"/>
                </p:cNvSpPr>
                <p:nvPr/>
              </p:nvSpPr>
              <p:spPr bwMode="auto">
                <a:xfrm rot="5400000">
                  <a:off x="886693" y="2182561"/>
                  <a:ext cx="549275" cy="5695950"/>
                </a:xfrm>
                <a:prstGeom prst="flowChartAlternateProcess">
                  <a:avLst/>
                </a:prstGeom>
                <a:solidFill>
                  <a:sysClr val="window" lastClr="FFFFFF"/>
                </a:solidFill>
                <a:ln w="28575" algn="ctr">
                  <a:solidFill>
                    <a:srgbClr val="B5DC18"/>
                  </a:solidFill>
                  <a:miter lim="800000"/>
                  <a:headEnd/>
                  <a:tailEnd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ko-KR" altLang="en-US" kern="0">
                    <a:solidFill>
                      <a:srgbClr val="000000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25" name="WordArt 7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2766157" y="4287009"/>
                <a:ext cx="3600000" cy="618685"/>
              </a:xfrm>
              <a:prstGeom prst="flowChartAlternateProcess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 latinLnBrk="0">
                  <a:defRPr/>
                </a:pPr>
                <a:endParaRPr lang="ko-KR" altLang="en-US" sz="1000" kern="1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endParaRPr>
              </a:p>
            </p:txBody>
          </p:sp>
        </p:grpSp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1176880" y="1673114"/>
              <a:ext cx="747867" cy="752972"/>
              <a:chOff x="931863" y="1453744"/>
              <a:chExt cx="465137" cy="468312"/>
            </a:xfrm>
          </p:grpSpPr>
          <p:sp>
            <p:nvSpPr>
              <p:cNvPr id="19" name="Oval 722"/>
              <p:cNvSpPr>
                <a:spLocks noChangeArrowheads="1"/>
              </p:cNvSpPr>
              <p:nvPr/>
            </p:nvSpPr>
            <p:spPr bwMode="auto">
              <a:xfrm>
                <a:off x="931863" y="1453744"/>
                <a:ext cx="465137" cy="468312"/>
              </a:xfrm>
              <a:prstGeom prst="ellipse">
                <a:avLst/>
              </a:prstGeom>
              <a:solidFill>
                <a:schemeClr val="accent1"/>
              </a:solidFill>
              <a:ln w="1905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Arial Black" pitchFamily="34" charset="0"/>
                  </a:rPr>
                  <a:t>1</a:t>
                </a:r>
              </a:p>
            </p:txBody>
          </p:sp>
          <p:sp>
            <p:nvSpPr>
              <p:cNvPr id="20" name="Oval 723"/>
              <p:cNvSpPr>
                <a:spLocks noChangeArrowheads="1"/>
              </p:cNvSpPr>
              <p:nvPr/>
            </p:nvSpPr>
            <p:spPr bwMode="auto">
              <a:xfrm>
                <a:off x="1096963" y="1463269"/>
                <a:ext cx="123825" cy="12541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ysClr val="windowText" lastClr="000000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그룹 4"/>
            <p:cNvGrpSpPr>
              <a:grpSpLocks noChangeAspect="1"/>
            </p:cNvGrpSpPr>
            <p:nvPr/>
          </p:nvGrpSpPr>
          <p:grpSpPr>
            <a:xfrm>
              <a:off x="1176881" y="2435498"/>
              <a:ext cx="747867" cy="752972"/>
              <a:chOff x="931863" y="1453744"/>
              <a:chExt cx="465137" cy="468312"/>
            </a:xfrm>
          </p:grpSpPr>
          <p:sp>
            <p:nvSpPr>
              <p:cNvPr id="17" name="Oval 722"/>
              <p:cNvSpPr>
                <a:spLocks noChangeArrowheads="1"/>
              </p:cNvSpPr>
              <p:nvPr/>
            </p:nvSpPr>
            <p:spPr bwMode="auto">
              <a:xfrm>
                <a:off x="931863" y="1453744"/>
                <a:ext cx="465137" cy="468312"/>
              </a:xfrm>
              <a:prstGeom prst="ellipse">
                <a:avLst/>
              </a:prstGeom>
              <a:solidFill>
                <a:schemeClr val="accent1"/>
              </a:solidFill>
              <a:ln w="1905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Arial Black" pitchFamily="34" charset="0"/>
                  </a:rPr>
                  <a:t>2</a:t>
                </a:r>
              </a:p>
            </p:txBody>
          </p:sp>
          <p:sp>
            <p:nvSpPr>
              <p:cNvPr id="18" name="Oval 723"/>
              <p:cNvSpPr>
                <a:spLocks noChangeArrowheads="1"/>
              </p:cNvSpPr>
              <p:nvPr/>
            </p:nvSpPr>
            <p:spPr bwMode="auto">
              <a:xfrm>
                <a:off x="1096963" y="1463269"/>
                <a:ext cx="123825" cy="12541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ysClr val="windowText" lastClr="000000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그룹 5"/>
            <p:cNvGrpSpPr>
              <a:grpSpLocks noChangeAspect="1"/>
            </p:cNvGrpSpPr>
            <p:nvPr/>
          </p:nvGrpSpPr>
          <p:grpSpPr>
            <a:xfrm>
              <a:off x="1176880" y="3182907"/>
              <a:ext cx="747867" cy="752972"/>
              <a:chOff x="931863" y="1453744"/>
              <a:chExt cx="465137" cy="468312"/>
            </a:xfrm>
          </p:grpSpPr>
          <p:sp>
            <p:nvSpPr>
              <p:cNvPr id="15" name="Oval 722"/>
              <p:cNvSpPr>
                <a:spLocks noChangeArrowheads="1"/>
              </p:cNvSpPr>
              <p:nvPr/>
            </p:nvSpPr>
            <p:spPr bwMode="auto">
              <a:xfrm>
                <a:off x="931863" y="1453744"/>
                <a:ext cx="465137" cy="468312"/>
              </a:xfrm>
              <a:prstGeom prst="ellipse">
                <a:avLst/>
              </a:prstGeom>
              <a:solidFill>
                <a:schemeClr val="accent1"/>
              </a:solidFill>
              <a:ln w="1905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Arial Black" pitchFamily="34" charset="0"/>
                  </a:rPr>
                  <a:t>3</a:t>
                </a:r>
              </a:p>
            </p:txBody>
          </p:sp>
          <p:sp>
            <p:nvSpPr>
              <p:cNvPr id="16" name="Oval 723"/>
              <p:cNvSpPr>
                <a:spLocks noChangeArrowheads="1"/>
              </p:cNvSpPr>
              <p:nvPr/>
            </p:nvSpPr>
            <p:spPr bwMode="auto">
              <a:xfrm>
                <a:off x="1096963" y="1463269"/>
                <a:ext cx="123825" cy="12541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ysClr val="windowText" lastClr="000000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그룹 6"/>
            <p:cNvGrpSpPr>
              <a:grpSpLocks noChangeAspect="1"/>
            </p:cNvGrpSpPr>
            <p:nvPr/>
          </p:nvGrpSpPr>
          <p:grpSpPr>
            <a:xfrm>
              <a:off x="1128525" y="3943276"/>
              <a:ext cx="747867" cy="1596975"/>
              <a:chOff x="901788" y="1463269"/>
              <a:chExt cx="465137" cy="993241"/>
            </a:xfrm>
          </p:grpSpPr>
          <p:sp>
            <p:nvSpPr>
              <p:cNvPr id="13" name="Oval 722"/>
              <p:cNvSpPr>
                <a:spLocks noChangeArrowheads="1"/>
              </p:cNvSpPr>
              <p:nvPr/>
            </p:nvSpPr>
            <p:spPr bwMode="auto">
              <a:xfrm>
                <a:off x="901788" y="1988198"/>
                <a:ext cx="465137" cy="468312"/>
              </a:xfrm>
              <a:prstGeom prst="ellipse">
                <a:avLst/>
              </a:prstGeom>
              <a:solidFill>
                <a:srgbClr val="B5DC18"/>
              </a:solidFill>
              <a:ln w="1905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Arial Black" pitchFamily="34" charset="0"/>
                  </a:rPr>
                  <a:t>5</a:t>
                </a:r>
              </a:p>
            </p:txBody>
          </p:sp>
          <p:sp>
            <p:nvSpPr>
              <p:cNvPr id="14" name="Oval 723"/>
              <p:cNvSpPr>
                <a:spLocks noChangeArrowheads="1"/>
              </p:cNvSpPr>
              <p:nvPr/>
            </p:nvSpPr>
            <p:spPr bwMode="auto">
              <a:xfrm>
                <a:off x="1096963" y="1463269"/>
                <a:ext cx="123825" cy="125412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ysClr val="windowText" lastClr="000000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Oval 723"/>
            <p:cNvSpPr>
              <a:spLocks noChangeArrowheads="1"/>
            </p:cNvSpPr>
            <p:nvPr/>
          </p:nvSpPr>
          <p:spPr bwMode="auto">
            <a:xfrm>
              <a:off x="1442337" y="4689218"/>
              <a:ext cx="199091" cy="20164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ysClr val="windowText" lastClr="000000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18433" y="369919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B5DC18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Impact" pitchFamily="34" charset="0"/>
              </a:rPr>
              <a:t>contents</a:t>
            </a:r>
            <a:endParaRPr lang="ko-KR" altLang="en-US" sz="3600" dirty="0">
              <a:solidFill>
                <a:srgbClr val="B5DC18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Impact" pitchFamily="34" charset="0"/>
            </a:endParaRPr>
          </a:p>
        </p:txBody>
      </p:sp>
      <p:sp>
        <p:nvSpPr>
          <p:cNvPr id="40" name="WordArt 710"/>
          <p:cNvSpPr>
            <a:spLocks noChangeArrowheads="1" noChangeShapeType="1" noTextEdit="1"/>
          </p:cNvSpPr>
          <p:nvPr/>
        </p:nvSpPr>
        <p:spPr bwMode="auto">
          <a:xfrm>
            <a:off x="5654341" y="2860831"/>
            <a:ext cx="2363571" cy="389624"/>
          </a:xfrm>
          <a:prstGeom prst="flowChartAlternateProcess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latinLnBrk="0">
              <a:defRPr/>
            </a:pPr>
            <a:r>
              <a:rPr lang="en-US" altLang="ko-KR" sz="1000" kern="1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Work desighed</a:t>
            </a:r>
            <a:endParaRPr lang="ko-KR" altLang="en-US" sz="1000" kern="1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1" name="WordArt 710"/>
          <p:cNvSpPr>
            <a:spLocks noChangeArrowheads="1" noChangeShapeType="1" noTextEdit="1"/>
          </p:cNvSpPr>
          <p:nvPr/>
        </p:nvSpPr>
        <p:spPr bwMode="auto">
          <a:xfrm>
            <a:off x="5654340" y="3375772"/>
            <a:ext cx="2442095" cy="373125"/>
          </a:xfrm>
          <a:prstGeom prst="flowChartAlternateProcess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latinLnBrk="0">
              <a:defRPr/>
            </a:pPr>
            <a:r>
              <a:rPr lang="en-US" altLang="ko-KR" sz="1000" kern="1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Demonstration image</a:t>
            </a:r>
            <a:endParaRPr lang="ko-KR" altLang="en-US" sz="1000" kern="1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2" name="WordArt 710"/>
          <p:cNvSpPr>
            <a:spLocks noChangeArrowheads="1" noChangeShapeType="1" noTextEdit="1"/>
          </p:cNvSpPr>
          <p:nvPr/>
        </p:nvSpPr>
        <p:spPr bwMode="auto">
          <a:xfrm>
            <a:off x="5654339" y="2300650"/>
            <a:ext cx="2363571" cy="295911"/>
          </a:xfrm>
          <a:prstGeom prst="flowChartAlternateProcess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latinLnBrk="0">
              <a:defRPr/>
            </a:pPr>
            <a:r>
              <a:rPr lang="en-US" altLang="ko-KR" sz="1000" kern="1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Instrution</a:t>
            </a:r>
            <a:endParaRPr lang="ko-KR" altLang="en-US" sz="1000" kern="1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827D698E-293F-498E-A24B-97742F1CCCE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11014" y="1754121"/>
            <a:ext cx="482561" cy="4727142"/>
          </a:xfrm>
          <a:prstGeom prst="flowChartAlternateProcess">
            <a:avLst/>
          </a:prstGeom>
          <a:solidFill>
            <a:sysClr val="window" lastClr="FFFFFF"/>
          </a:solidFill>
          <a:ln w="28575" algn="ctr">
            <a:solidFill>
              <a:srgbClr val="66218C"/>
            </a:solidFill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latinLnBrk="0" hangingPunct="1">
              <a:defRPr/>
            </a:pPr>
            <a:endParaRPr lang="ko-KR" altLang="en-US" kern="0" dirty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C93B4E-FC30-4564-942C-DA850FB7B52F}"/>
              </a:ext>
            </a:extLst>
          </p:cNvPr>
          <p:cNvSpPr/>
          <p:nvPr/>
        </p:nvSpPr>
        <p:spPr>
          <a:xfrm>
            <a:off x="5536410" y="4432959"/>
            <a:ext cx="2934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kern="1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Realized method</a:t>
            </a:r>
            <a:endParaRPr lang="ko-KR" altLang="en-US" sz="2800" kern="1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4620A-1087-4AB0-9833-FDCA980F8F8C}"/>
              </a:ext>
            </a:extLst>
          </p:cNvPr>
          <p:cNvSpPr/>
          <p:nvPr/>
        </p:nvSpPr>
        <p:spPr>
          <a:xfrm>
            <a:off x="5240559" y="3926677"/>
            <a:ext cx="3191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1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Complementary effect</a:t>
            </a:r>
            <a:endParaRPr lang="ko-KR" altLang="en-US" sz="2400" kern="1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7" name="Oval 722">
            <a:extLst>
              <a:ext uri="{FF2B5EF4-FFF2-40B4-BE49-F238E27FC236}">
                <a16:creationId xmlns:a16="http://schemas.microsoft.com/office/drawing/2014/main" id="{92B7D470-EF00-4352-BF0D-FDE31A02F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839" y="3869185"/>
            <a:ext cx="545567" cy="549291"/>
          </a:xfrm>
          <a:prstGeom prst="ellipse">
            <a:avLst/>
          </a:prstGeom>
          <a:solidFill>
            <a:schemeClr val="accent1"/>
          </a:solidFill>
          <a:ln w="19050" cmpd="sng">
            <a:solidFill>
              <a:sysClr val="window" lastClr="FFFFFF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Arial Black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3104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620131" y="1520353"/>
            <a:ext cx="6480000" cy="4787837"/>
            <a:chOff x="1424826" y="1520353"/>
            <a:chExt cx="6860382" cy="5068887"/>
          </a:xfrm>
        </p:grpSpPr>
        <p:sp>
          <p:nvSpPr>
            <p:cNvPr id="28" name="Freeform 2"/>
            <p:cNvSpPr>
              <a:spLocks/>
            </p:cNvSpPr>
            <p:nvPr/>
          </p:nvSpPr>
          <p:spPr bwMode="gray">
            <a:xfrm>
              <a:off x="4037058" y="3784130"/>
              <a:ext cx="1265237" cy="803275"/>
            </a:xfrm>
            <a:custGeom>
              <a:avLst/>
              <a:gdLst>
                <a:gd name="T0" fmla="*/ 2147483647 w 797"/>
                <a:gd name="T1" fmla="*/ 0 h 506"/>
                <a:gd name="T2" fmla="*/ 2147483647 w 797"/>
                <a:gd name="T3" fmla="*/ 2147483647 h 506"/>
                <a:gd name="T4" fmla="*/ 2147483647 w 797"/>
                <a:gd name="T5" fmla="*/ 2147483647 h 506"/>
                <a:gd name="T6" fmla="*/ 2147483647 w 797"/>
                <a:gd name="T7" fmla="*/ 2147483647 h 506"/>
                <a:gd name="T8" fmla="*/ 0 w 797"/>
                <a:gd name="T9" fmla="*/ 2147483647 h 506"/>
                <a:gd name="T10" fmla="*/ 2147483647 w 797"/>
                <a:gd name="T11" fmla="*/ 0 h 5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97"/>
                <a:gd name="T19" fmla="*/ 0 h 506"/>
                <a:gd name="T20" fmla="*/ 797 w 797"/>
                <a:gd name="T21" fmla="*/ 506 h 5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97" h="506">
                  <a:moveTo>
                    <a:pt x="390" y="0"/>
                  </a:moveTo>
                  <a:lnTo>
                    <a:pt x="448" y="64"/>
                  </a:lnTo>
                  <a:lnTo>
                    <a:pt x="797" y="495"/>
                  </a:lnTo>
                  <a:lnTo>
                    <a:pt x="390" y="355"/>
                  </a:lnTo>
                  <a:lnTo>
                    <a:pt x="0" y="506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66218C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"/>
            <p:cNvSpPr>
              <a:spLocks/>
            </p:cNvSpPr>
            <p:nvPr/>
          </p:nvSpPr>
          <p:spPr bwMode="gray">
            <a:xfrm>
              <a:off x="4675233" y="2806230"/>
              <a:ext cx="1735137" cy="1117600"/>
            </a:xfrm>
            <a:custGeom>
              <a:avLst/>
              <a:gdLst>
                <a:gd name="T0" fmla="*/ 2147483647 w 1093"/>
                <a:gd name="T1" fmla="*/ 2147483647 h 704"/>
                <a:gd name="T2" fmla="*/ 0 w 1093"/>
                <a:gd name="T3" fmla="*/ 2147483647 h 704"/>
                <a:gd name="T4" fmla="*/ 2147483647 w 1093"/>
                <a:gd name="T5" fmla="*/ 0 h 704"/>
                <a:gd name="T6" fmla="*/ 2147483647 w 1093"/>
                <a:gd name="T7" fmla="*/ 2147483647 h 704"/>
                <a:gd name="T8" fmla="*/ 2147483647 w 1093"/>
                <a:gd name="T9" fmla="*/ 2147483647 h 7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3"/>
                <a:gd name="T16" fmla="*/ 0 h 704"/>
                <a:gd name="T17" fmla="*/ 1093 w 1093"/>
                <a:gd name="T18" fmla="*/ 704 h 7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3" h="704">
                  <a:moveTo>
                    <a:pt x="64" y="704"/>
                  </a:moveTo>
                  <a:lnTo>
                    <a:pt x="0" y="622"/>
                  </a:lnTo>
                  <a:lnTo>
                    <a:pt x="820" y="0"/>
                  </a:lnTo>
                  <a:lnTo>
                    <a:pt x="1093" y="453"/>
                  </a:lnTo>
                  <a:lnTo>
                    <a:pt x="64" y="704"/>
                  </a:lnTo>
                  <a:close/>
                </a:path>
              </a:pathLst>
            </a:custGeom>
            <a:gradFill rotWithShape="1">
              <a:gsLst>
                <a:gs pos="0">
                  <a:srgbClr val="66218C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4"/>
            <p:cNvSpPr>
              <a:spLocks/>
            </p:cNvSpPr>
            <p:nvPr/>
          </p:nvSpPr>
          <p:spPr bwMode="gray">
            <a:xfrm>
              <a:off x="3205208" y="2833217"/>
              <a:ext cx="1470025" cy="1117600"/>
            </a:xfrm>
            <a:custGeom>
              <a:avLst/>
              <a:gdLst>
                <a:gd name="T0" fmla="*/ 2147483647 w 926"/>
                <a:gd name="T1" fmla="*/ 2147483647 h 704"/>
                <a:gd name="T2" fmla="*/ 2147483647 w 926"/>
                <a:gd name="T3" fmla="*/ 2147483647 h 704"/>
                <a:gd name="T4" fmla="*/ 0 w 926"/>
                <a:gd name="T5" fmla="*/ 2147483647 h 704"/>
                <a:gd name="T6" fmla="*/ 2147483647 w 926"/>
                <a:gd name="T7" fmla="*/ 0 h 704"/>
                <a:gd name="T8" fmla="*/ 2147483647 w 926"/>
                <a:gd name="T9" fmla="*/ 2147483647 h 7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6"/>
                <a:gd name="T16" fmla="*/ 0 h 704"/>
                <a:gd name="T17" fmla="*/ 926 w 926"/>
                <a:gd name="T18" fmla="*/ 704 h 7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6" h="704">
                  <a:moveTo>
                    <a:pt x="926" y="611"/>
                  </a:moveTo>
                  <a:lnTo>
                    <a:pt x="844" y="704"/>
                  </a:lnTo>
                  <a:lnTo>
                    <a:pt x="0" y="489"/>
                  </a:lnTo>
                  <a:lnTo>
                    <a:pt x="315" y="0"/>
                  </a:lnTo>
                  <a:lnTo>
                    <a:pt x="926" y="61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6218C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0" hangingPunct="1"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gray">
            <a:xfrm>
              <a:off x="4424408" y="2146822"/>
              <a:ext cx="727868" cy="1989733"/>
            </a:xfrm>
            <a:custGeom>
              <a:avLst/>
              <a:gdLst/>
              <a:ahLst/>
              <a:cxnLst>
                <a:cxn ang="0">
                  <a:pos x="166" y="611"/>
                </a:cxn>
                <a:cxn ang="0">
                  <a:pos x="92" y="813"/>
                </a:cxn>
                <a:cxn ang="0">
                  <a:pos x="112" y="1008"/>
                </a:cxn>
                <a:cxn ang="0">
                  <a:pos x="104" y="1192"/>
                </a:cxn>
                <a:cxn ang="0">
                  <a:pos x="124" y="1383"/>
                </a:cxn>
                <a:cxn ang="0">
                  <a:pos x="104" y="1555"/>
                </a:cxn>
                <a:cxn ang="0">
                  <a:pos x="88" y="1674"/>
                </a:cxn>
                <a:cxn ang="0">
                  <a:pos x="10" y="1800"/>
                </a:cxn>
                <a:cxn ang="0">
                  <a:pos x="64" y="1982"/>
                </a:cxn>
                <a:cxn ang="0">
                  <a:pos x="173" y="2259"/>
                </a:cxn>
                <a:cxn ang="0">
                  <a:pos x="301" y="2490"/>
                </a:cxn>
                <a:cxn ang="0">
                  <a:pos x="391" y="2676"/>
                </a:cxn>
                <a:cxn ang="0">
                  <a:pos x="346" y="2816"/>
                </a:cxn>
                <a:cxn ang="0">
                  <a:pos x="260" y="2919"/>
                </a:cxn>
                <a:cxn ang="0">
                  <a:pos x="367" y="2961"/>
                </a:cxn>
                <a:cxn ang="0">
                  <a:pos x="298" y="3273"/>
                </a:cxn>
                <a:cxn ang="0">
                  <a:pos x="361" y="3396"/>
                </a:cxn>
                <a:cxn ang="0">
                  <a:pos x="515" y="3140"/>
                </a:cxn>
                <a:cxn ang="0">
                  <a:pos x="631" y="2934"/>
                </a:cxn>
                <a:cxn ang="0">
                  <a:pos x="667" y="2771"/>
                </a:cxn>
                <a:cxn ang="0">
                  <a:pos x="679" y="2640"/>
                </a:cxn>
                <a:cxn ang="0">
                  <a:pos x="703" y="2448"/>
                </a:cxn>
                <a:cxn ang="0">
                  <a:pos x="733" y="2257"/>
                </a:cxn>
                <a:cxn ang="0">
                  <a:pos x="796" y="2021"/>
                </a:cxn>
                <a:cxn ang="0">
                  <a:pos x="757" y="1725"/>
                </a:cxn>
                <a:cxn ang="0">
                  <a:pos x="740" y="1476"/>
                </a:cxn>
                <a:cxn ang="0">
                  <a:pos x="787" y="1280"/>
                </a:cxn>
                <a:cxn ang="0">
                  <a:pos x="842" y="1223"/>
                </a:cxn>
                <a:cxn ang="0">
                  <a:pos x="1093" y="1083"/>
                </a:cxn>
                <a:cxn ang="0">
                  <a:pos x="1241" y="902"/>
                </a:cxn>
                <a:cxn ang="0">
                  <a:pos x="1201" y="720"/>
                </a:cxn>
                <a:cxn ang="0">
                  <a:pos x="1055" y="569"/>
                </a:cxn>
                <a:cxn ang="0">
                  <a:pos x="1081" y="345"/>
                </a:cxn>
                <a:cxn ang="0">
                  <a:pos x="999" y="249"/>
                </a:cxn>
                <a:cxn ang="0">
                  <a:pos x="927" y="515"/>
                </a:cxn>
                <a:cxn ang="0">
                  <a:pos x="866" y="690"/>
                </a:cxn>
                <a:cxn ang="0">
                  <a:pos x="832" y="699"/>
                </a:cxn>
                <a:cxn ang="0">
                  <a:pos x="656" y="641"/>
                </a:cxn>
                <a:cxn ang="0">
                  <a:pos x="533" y="545"/>
                </a:cxn>
                <a:cxn ang="0">
                  <a:pos x="595" y="434"/>
                </a:cxn>
                <a:cxn ang="0">
                  <a:pos x="592" y="374"/>
                </a:cxn>
                <a:cxn ang="0">
                  <a:pos x="613" y="345"/>
                </a:cxn>
                <a:cxn ang="0">
                  <a:pos x="599" y="270"/>
                </a:cxn>
                <a:cxn ang="0">
                  <a:pos x="617" y="231"/>
                </a:cxn>
                <a:cxn ang="0">
                  <a:pos x="575" y="146"/>
                </a:cxn>
                <a:cxn ang="0">
                  <a:pos x="550" y="98"/>
                </a:cxn>
                <a:cxn ang="0">
                  <a:pos x="416" y="11"/>
                </a:cxn>
                <a:cxn ang="0">
                  <a:pos x="256" y="12"/>
                </a:cxn>
                <a:cxn ang="0">
                  <a:pos x="134" y="75"/>
                </a:cxn>
                <a:cxn ang="0">
                  <a:pos x="112" y="126"/>
                </a:cxn>
                <a:cxn ang="0">
                  <a:pos x="85" y="200"/>
                </a:cxn>
                <a:cxn ang="0">
                  <a:pos x="58" y="269"/>
                </a:cxn>
                <a:cxn ang="0">
                  <a:pos x="85" y="318"/>
                </a:cxn>
              </a:cxnLst>
              <a:rect l="0" t="0" r="r" b="b"/>
              <a:pathLst>
                <a:path w="1243" h="3407">
                  <a:moveTo>
                    <a:pt x="109" y="377"/>
                  </a:moveTo>
                  <a:lnTo>
                    <a:pt x="128" y="466"/>
                  </a:lnTo>
                  <a:cubicBezTo>
                    <a:pt x="137" y="505"/>
                    <a:pt x="151" y="571"/>
                    <a:pt x="166" y="611"/>
                  </a:cubicBezTo>
                  <a:cubicBezTo>
                    <a:pt x="181" y="651"/>
                    <a:pt x="222" y="678"/>
                    <a:pt x="217" y="704"/>
                  </a:cubicBezTo>
                  <a:lnTo>
                    <a:pt x="133" y="770"/>
                  </a:lnTo>
                  <a:cubicBezTo>
                    <a:pt x="112" y="788"/>
                    <a:pt x="98" y="794"/>
                    <a:pt x="92" y="813"/>
                  </a:cubicBezTo>
                  <a:cubicBezTo>
                    <a:pt x="85" y="829"/>
                    <a:pt x="95" y="865"/>
                    <a:pt x="95" y="884"/>
                  </a:cubicBezTo>
                  <a:cubicBezTo>
                    <a:pt x="95" y="903"/>
                    <a:pt x="88" y="905"/>
                    <a:pt x="91" y="926"/>
                  </a:cubicBezTo>
                  <a:lnTo>
                    <a:pt x="112" y="1008"/>
                  </a:lnTo>
                  <a:lnTo>
                    <a:pt x="128" y="1079"/>
                  </a:lnTo>
                  <a:lnTo>
                    <a:pt x="113" y="1112"/>
                  </a:lnTo>
                  <a:lnTo>
                    <a:pt x="104" y="1192"/>
                  </a:lnTo>
                  <a:lnTo>
                    <a:pt x="113" y="1274"/>
                  </a:lnTo>
                  <a:cubicBezTo>
                    <a:pt x="115" y="1297"/>
                    <a:pt x="111" y="1314"/>
                    <a:pt x="113" y="1332"/>
                  </a:cubicBezTo>
                  <a:cubicBezTo>
                    <a:pt x="115" y="1351"/>
                    <a:pt x="122" y="1366"/>
                    <a:pt x="124" y="1383"/>
                  </a:cubicBezTo>
                  <a:cubicBezTo>
                    <a:pt x="126" y="1400"/>
                    <a:pt x="125" y="1418"/>
                    <a:pt x="128" y="1434"/>
                  </a:cubicBezTo>
                  <a:cubicBezTo>
                    <a:pt x="123" y="1450"/>
                    <a:pt x="99" y="1467"/>
                    <a:pt x="95" y="1487"/>
                  </a:cubicBezTo>
                  <a:cubicBezTo>
                    <a:pt x="91" y="1507"/>
                    <a:pt x="103" y="1535"/>
                    <a:pt x="104" y="1555"/>
                  </a:cubicBezTo>
                  <a:lnTo>
                    <a:pt x="95" y="1595"/>
                  </a:lnTo>
                  <a:lnTo>
                    <a:pt x="85" y="1629"/>
                  </a:lnTo>
                  <a:lnTo>
                    <a:pt x="88" y="1674"/>
                  </a:lnTo>
                  <a:cubicBezTo>
                    <a:pt x="86" y="1687"/>
                    <a:pt x="74" y="1696"/>
                    <a:pt x="71" y="1707"/>
                  </a:cubicBezTo>
                  <a:cubicBezTo>
                    <a:pt x="68" y="1718"/>
                    <a:pt x="79" y="1728"/>
                    <a:pt x="68" y="1743"/>
                  </a:cubicBezTo>
                  <a:cubicBezTo>
                    <a:pt x="58" y="1758"/>
                    <a:pt x="18" y="1782"/>
                    <a:pt x="10" y="1800"/>
                  </a:cubicBezTo>
                  <a:cubicBezTo>
                    <a:pt x="0" y="1817"/>
                    <a:pt x="11" y="1822"/>
                    <a:pt x="19" y="1854"/>
                  </a:cubicBezTo>
                  <a:lnTo>
                    <a:pt x="28" y="1916"/>
                  </a:lnTo>
                  <a:lnTo>
                    <a:pt x="64" y="1982"/>
                  </a:lnTo>
                  <a:lnTo>
                    <a:pt x="71" y="2037"/>
                  </a:lnTo>
                  <a:lnTo>
                    <a:pt x="85" y="2090"/>
                  </a:lnTo>
                  <a:lnTo>
                    <a:pt x="173" y="2259"/>
                  </a:lnTo>
                  <a:lnTo>
                    <a:pt x="223" y="2352"/>
                  </a:lnTo>
                  <a:lnTo>
                    <a:pt x="249" y="2402"/>
                  </a:lnTo>
                  <a:lnTo>
                    <a:pt x="301" y="2490"/>
                  </a:lnTo>
                  <a:lnTo>
                    <a:pt x="335" y="2559"/>
                  </a:lnTo>
                  <a:lnTo>
                    <a:pt x="362" y="2615"/>
                  </a:lnTo>
                  <a:cubicBezTo>
                    <a:pt x="371" y="2634"/>
                    <a:pt x="385" y="2659"/>
                    <a:pt x="391" y="2676"/>
                  </a:cubicBezTo>
                  <a:cubicBezTo>
                    <a:pt x="397" y="2693"/>
                    <a:pt x="392" y="2702"/>
                    <a:pt x="401" y="2717"/>
                  </a:cubicBezTo>
                  <a:lnTo>
                    <a:pt x="443" y="2765"/>
                  </a:lnTo>
                  <a:lnTo>
                    <a:pt x="346" y="2816"/>
                  </a:lnTo>
                  <a:lnTo>
                    <a:pt x="262" y="2874"/>
                  </a:lnTo>
                  <a:cubicBezTo>
                    <a:pt x="248" y="2892"/>
                    <a:pt x="263" y="2915"/>
                    <a:pt x="263" y="2922"/>
                  </a:cubicBezTo>
                  <a:cubicBezTo>
                    <a:pt x="263" y="2929"/>
                    <a:pt x="254" y="2913"/>
                    <a:pt x="260" y="2919"/>
                  </a:cubicBezTo>
                  <a:cubicBezTo>
                    <a:pt x="266" y="2932"/>
                    <a:pt x="276" y="2956"/>
                    <a:pt x="298" y="2958"/>
                  </a:cubicBezTo>
                  <a:lnTo>
                    <a:pt x="386" y="2942"/>
                  </a:lnTo>
                  <a:lnTo>
                    <a:pt x="367" y="2961"/>
                  </a:lnTo>
                  <a:lnTo>
                    <a:pt x="341" y="3069"/>
                  </a:lnTo>
                  <a:lnTo>
                    <a:pt x="370" y="3103"/>
                  </a:lnTo>
                  <a:lnTo>
                    <a:pt x="298" y="3273"/>
                  </a:lnTo>
                  <a:lnTo>
                    <a:pt x="268" y="3344"/>
                  </a:lnTo>
                  <a:cubicBezTo>
                    <a:pt x="266" y="3363"/>
                    <a:pt x="269" y="3380"/>
                    <a:pt x="284" y="3389"/>
                  </a:cubicBezTo>
                  <a:cubicBezTo>
                    <a:pt x="296" y="3397"/>
                    <a:pt x="335" y="3407"/>
                    <a:pt x="361" y="3396"/>
                  </a:cubicBezTo>
                  <a:lnTo>
                    <a:pt x="443" y="3321"/>
                  </a:lnTo>
                  <a:lnTo>
                    <a:pt x="491" y="3249"/>
                  </a:lnTo>
                  <a:lnTo>
                    <a:pt x="515" y="3140"/>
                  </a:lnTo>
                  <a:lnTo>
                    <a:pt x="564" y="3103"/>
                  </a:lnTo>
                  <a:lnTo>
                    <a:pt x="588" y="3055"/>
                  </a:lnTo>
                  <a:lnTo>
                    <a:pt x="631" y="2934"/>
                  </a:lnTo>
                  <a:lnTo>
                    <a:pt x="647" y="2831"/>
                  </a:lnTo>
                  <a:lnTo>
                    <a:pt x="668" y="2811"/>
                  </a:lnTo>
                  <a:cubicBezTo>
                    <a:pt x="671" y="2801"/>
                    <a:pt x="665" y="2789"/>
                    <a:pt x="667" y="2771"/>
                  </a:cubicBezTo>
                  <a:cubicBezTo>
                    <a:pt x="669" y="2753"/>
                    <a:pt x="679" y="2716"/>
                    <a:pt x="680" y="2702"/>
                  </a:cubicBezTo>
                  <a:cubicBezTo>
                    <a:pt x="678" y="2685"/>
                    <a:pt x="670" y="2695"/>
                    <a:pt x="670" y="2685"/>
                  </a:cubicBezTo>
                  <a:lnTo>
                    <a:pt x="679" y="2640"/>
                  </a:lnTo>
                  <a:lnTo>
                    <a:pt x="676" y="2589"/>
                  </a:lnTo>
                  <a:lnTo>
                    <a:pt x="685" y="2499"/>
                  </a:lnTo>
                  <a:lnTo>
                    <a:pt x="703" y="2448"/>
                  </a:lnTo>
                  <a:lnTo>
                    <a:pt x="712" y="2400"/>
                  </a:lnTo>
                  <a:lnTo>
                    <a:pt x="718" y="2331"/>
                  </a:lnTo>
                  <a:lnTo>
                    <a:pt x="733" y="2257"/>
                  </a:lnTo>
                  <a:lnTo>
                    <a:pt x="760" y="2133"/>
                  </a:lnTo>
                  <a:cubicBezTo>
                    <a:pt x="771" y="2106"/>
                    <a:pt x="793" y="2115"/>
                    <a:pt x="799" y="2096"/>
                  </a:cubicBezTo>
                  <a:cubicBezTo>
                    <a:pt x="805" y="2077"/>
                    <a:pt x="802" y="2051"/>
                    <a:pt x="796" y="2021"/>
                  </a:cubicBezTo>
                  <a:lnTo>
                    <a:pt x="764" y="1916"/>
                  </a:lnTo>
                  <a:lnTo>
                    <a:pt x="769" y="1788"/>
                  </a:lnTo>
                  <a:lnTo>
                    <a:pt x="757" y="1725"/>
                  </a:lnTo>
                  <a:lnTo>
                    <a:pt x="758" y="1676"/>
                  </a:lnTo>
                  <a:lnTo>
                    <a:pt x="745" y="1625"/>
                  </a:lnTo>
                  <a:lnTo>
                    <a:pt x="740" y="1476"/>
                  </a:lnTo>
                  <a:lnTo>
                    <a:pt x="757" y="1418"/>
                  </a:lnTo>
                  <a:lnTo>
                    <a:pt x="767" y="1338"/>
                  </a:lnTo>
                  <a:lnTo>
                    <a:pt x="787" y="1280"/>
                  </a:lnTo>
                  <a:lnTo>
                    <a:pt x="797" y="1223"/>
                  </a:lnTo>
                  <a:lnTo>
                    <a:pt x="806" y="1218"/>
                  </a:lnTo>
                  <a:lnTo>
                    <a:pt x="842" y="1223"/>
                  </a:lnTo>
                  <a:lnTo>
                    <a:pt x="997" y="1176"/>
                  </a:lnTo>
                  <a:lnTo>
                    <a:pt x="1070" y="1137"/>
                  </a:lnTo>
                  <a:lnTo>
                    <a:pt x="1093" y="1083"/>
                  </a:lnTo>
                  <a:cubicBezTo>
                    <a:pt x="1116" y="1063"/>
                    <a:pt x="1187" y="1039"/>
                    <a:pt x="1207" y="1017"/>
                  </a:cubicBezTo>
                  <a:cubicBezTo>
                    <a:pt x="1226" y="993"/>
                    <a:pt x="1204" y="970"/>
                    <a:pt x="1210" y="951"/>
                  </a:cubicBezTo>
                  <a:cubicBezTo>
                    <a:pt x="1216" y="932"/>
                    <a:pt x="1238" y="919"/>
                    <a:pt x="1241" y="902"/>
                  </a:cubicBezTo>
                  <a:cubicBezTo>
                    <a:pt x="1243" y="881"/>
                    <a:pt x="1230" y="867"/>
                    <a:pt x="1229" y="848"/>
                  </a:cubicBezTo>
                  <a:cubicBezTo>
                    <a:pt x="1228" y="829"/>
                    <a:pt x="1242" y="810"/>
                    <a:pt x="1237" y="789"/>
                  </a:cubicBezTo>
                  <a:cubicBezTo>
                    <a:pt x="1234" y="763"/>
                    <a:pt x="1208" y="745"/>
                    <a:pt x="1201" y="720"/>
                  </a:cubicBezTo>
                  <a:cubicBezTo>
                    <a:pt x="1195" y="689"/>
                    <a:pt x="1208" y="660"/>
                    <a:pt x="1195" y="641"/>
                  </a:cubicBezTo>
                  <a:cubicBezTo>
                    <a:pt x="1179" y="620"/>
                    <a:pt x="1144" y="620"/>
                    <a:pt x="1121" y="608"/>
                  </a:cubicBezTo>
                  <a:cubicBezTo>
                    <a:pt x="1098" y="596"/>
                    <a:pt x="1069" y="583"/>
                    <a:pt x="1055" y="569"/>
                  </a:cubicBezTo>
                  <a:cubicBezTo>
                    <a:pt x="1037" y="556"/>
                    <a:pt x="1038" y="541"/>
                    <a:pt x="1037" y="522"/>
                  </a:cubicBezTo>
                  <a:cubicBezTo>
                    <a:pt x="1036" y="503"/>
                    <a:pt x="1044" y="481"/>
                    <a:pt x="1051" y="452"/>
                  </a:cubicBezTo>
                  <a:cubicBezTo>
                    <a:pt x="1058" y="423"/>
                    <a:pt x="1076" y="374"/>
                    <a:pt x="1081" y="345"/>
                  </a:cubicBezTo>
                  <a:cubicBezTo>
                    <a:pt x="1088" y="304"/>
                    <a:pt x="1087" y="297"/>
                    <a:pt x="1082" y="281"/>
                  </a:cubicBezTo>
                  <a:cubicBezTo>
                    <a:pt x="1077" y="265"/>
                    <a:pt x="1066" y="251"/>
                    <a:pt x="1052" y="246"/>
                  </a:cubicBezTo>
                  <a:cubicBezTo>
                    <a:pt x="1040" y="242"/>
                    <a:pt x="1016" y="232"/>
                    <a:pt x="999" y="249"/>
                  </a:cubicBezTo>
                  <a:cubicBezTo>
                    <a:pt x="983" y="265"/>
                    <a:pt x="963" y="309"/>
                    <a:pt x="953" y="344"/>
                  </a:cubicBezTo>
                  <a:cubicBezTo>
                    <a:pt x="945" y="376"/>
                    <a:pt x="945" y="434"/>
                    <a:pt x="941" y="462"/>
                  </a:cubicBezTo>
                  <a:lnTo>
                    <a:pt x="927" y="515"/>
                  </a:lnTo>
                  <a:lnTo>
                    <a:pt x="907" y="545"/>
                  </a:lnTo>
                  <a:lnTo>
                    <a:pt x="883" y="626"/>
                  </a:lnTo>
                  <a:lnTo>
                    <a:pt x="866" y="690"/>
                  </a:lnTo>
                  <a:lnTo>
                    <a:pt x="869" y="780"/>
                  </a:lnTo>
                  <a:lnTo>
                    <a:pt x="860" y="782"/>
                  </a:lnTo>
                  <a:lnTo>
                    <a:pt x="832" y="699"/>
                  </a:lnTo>
                  <a:lnTo>
                    <a:pt x="794" y="659"/>
                  </a:lnTo>
                  <a:cubicBezTo>
                    <a:pt x="777" y="648"/>
                    <a:pt x="750" y="636"/>
                    <a:pt x="727" y="633"/>
                  </a:cubicBezTo>
                  <a:cubicBezTo>
                    <a:pt x="706" y="630"/>
                    <a:pt x="677" y="642"/>
                    <a:pt x="656" y="641"/>
                  </a:cubicBezTo>
                  <a:cubicBezTo>
                    <a:pt x="634" y="640"/>
                    <a:pt x="610" y="632"/>
                    <a:pt x="602" y="627"/>
                  </a:cubicBezTo>
                  <a:lnTo>
                    <a:pt x="605" y="609"/>
                  </a:lnTo>
                  <a:lnTo>
                    <a:pt x="533" y="545"/>
                  </a:lnTo>
                  <a:cubicBezTo>
                    <a:pt x="524" y="530"/>
                    <a:pt x="544" y="530"/>
                    <a:pt x="550" y="521"/>
                  </a:cubicBezTo>
                  <a:cubicBezTo>
                    <a:pt x="556" y="512"/>
                    <a:pt x="565" y="503"/>
                    <a:pt x="572" y="489"/>
                  </a:cubicBezTo>
                  <a:cubicBezTo>
                    <a:pt x="582" y="469"/>
                    <a:pt x="591" y="455"/>
                    <a:pt x="595" y="434"/>
                  </a:cubicBezTo>
                  <a:cubicBezTo>
                    <a:pt x="597" y="419"/>
                    <a:pt x="596" y="402"/>
                    <a:pt x="593" y="399"/>
                  </a:cubicBezTo>
                  <a:cubicBezTo>
                    <a:pt x="590" y="396"/>
                    <a:pt x="578" y="393"/>
                    <a:pt x="578" y="389"/>
                  </a:cubicBezTo>
                  <a:cubicBezTo>
                    <a:pt x="578" y="385"/>
                    <a:pt x="588" y="378"/>
                    <a:pt x="592" y="374"/>
                  </a:cubicBezTo>
                  <a:lnTo>
                    <a:pt x="604" y="365"/>
                  </a:lnTo>
                  <a:lnTo>
                    <a:pt x="599" y="342"/>
                  </a:lnTo>
                  <a:lnTo>
                    <a:pt x="613" y="345"/>
                  </a:lnTo>
                  <a:lnTo>
                    <a:pt x="602" y="306"/>
                  </a:lnTo>
                  <a:cubicBezTo>
                    <a:pt x="603" y="298"/>
                    <a:pt x="617" y="300"/>
                    <a:pt x="617" y="294"/>
                  </a:cubicBezTo>
                  <a:cubicBezTo>
                    <a:pt x="618" y="290"/>
                    <a:pt x="600" y="277"/>
                    <a:pt x="599" y="270"/>
                  </a:cubicBezTo>
                  <a:lnTo>
                    <a:pt x="622" y="261"/>
                  </a:lnTo>
                  <a:cubicBezTo>
                    <a:pt x="621" y="252"/>
                    <a:pt x="594" y="221"/>
                    <a:pt x="593" y="216"/>
                  </a:cubicBezTo>
                  <a:cubicBezTo>
                    <a:pt x="594" y="211"/>
                    <a:pt x="623" y="249"/>
                    <a:pt x="617" y="231"/>
                  </a:cubicBezTo>
                  <a:cubicBezTo>
                    <a:pt x="611" y="213"/>
                    <a:pt x="599" y="197"/>
                    <a:pt x="595" y="189"/>
                  </a:cubicBezTo>
                  <a:cubicBezTo>
                    <a:pt x="591" y="182"/>
                    <a:pt x="575" y="164"/>
                    <a:pt x="604" y="177"/>
                  </a:cubicBezTo>
                  <a:cubicBezTo>
                    <a:pt x="633" y="190"/>
                    <a:pt x="581" y="155"/>
                    <a:pt x="575" y="146"/>
                  </a:cubicBezTo>
                  <a:cubicBezTo>
                    <a:pt x="569" y="137"/>
                    <a:pt x="565" y="127"/>
                    <a:pt x="566" y="122"/>
                  </a:cubicBezTo>
                  <a:cubicBezTo>
                    <a:pt x="567" y="117"/>
                    <a:pt x="584" y="121"/>
                    <a:pt x="581" y="117"/>
                  </a:cubicBezTo>
                  <a:cubicBezTo>
                    <a:pt x="578" y="113"/>
                    <a:pt x="560" y="107"/>
                    <a:pt x="550" y="98"/>
                  </a:cubicBezTo>
                  <a:cubicBezTo>
                    <a:pt x="540" y="89"/>
                    <a:pt x="537" y="74"/>
                    <a:pt x="523" y="63"/>
                  </a:cubicBezTo>
                  <a:cubicBezTo>
                    <a:pt x="507" y="48"/>
                    <a:pt x="485" y="40"/>
                    <a:pt x="467" y="31"/>
                  </a:cubicBezTo>
                  <a:cubicBezTo>
                    <a:pt x="449" y="22"/>
                    <a:pt x="434" y="16"/>
                    <a:pt x="416" y="11"/>
                  </a:cubicBezTo>
                  <a:cubicBezTo>
                    <a:pt x="398" y="6"/>
                    <a:pt x="378" y="0"/>
                    <a:pt x="359" y="2"/>
                  </a:cubicBezTo>
                  <a:cubicBezTo>
                    <a:pt x="339" y="5"/>
                    <a:pt x="321" y="19"/>
                    <a:pt x="304" y="21"/>
                  </a:cubicBezTo>
                  <a:cubicBezTo>
                    <a:pt x="287" y="23"/>
                    <a:pt x="275" y="8"/>
                    <a:pt x="256" y="12"/>
                  </a:cubicBezTo>
                  <a:cubicBezTo>
                    <a:pt x="239" y="15"/>
                    <a:pt x="208" y="31"/>
                    <a:pt x="190" y="44"/>
                  </a:cubicBezTo>
                  <a:lnTo>
                    <a:pt x="136" y="87"/>
                  </a:lnTo>
                  <a:cubicBezTo>
                    <a:pt x="127" y="92"/>
                    <a:pt x="137" y="72"/>
                    <a:pt x="134" y="75"/>
                  </a:cubicBezTo>
                  <a:cubicBezTo>
                    <a:pt x="132" y="77"/>
                    <a:pt x="125" y="96"/>
                    <a:pt x="121" y="104"/>
                  </a:cubicBezTo>
                  <a:cubicBezTo>
                    <a:pt x="118" y="105"/>
                    <a:pt x="117" y="80"/>
                    <a:pt x="115" y="84"/>
                  </a:cubicBezTo>
                  <a:cubicBezTo>
                    <a:pt x="113" y="88"/>
                    <a:pt x="115" y="111"/>
                    <a:pt x="112" y="126"/>
                  </a:cubicBezTo>
                  <a:cubicBezTo>
                    <a:pt x="109" y="141"/>
                    <a:pt x="100" y="170"/>
                    <a:pt x="94" y="174"/>
                  </a:cubicBezTo>
                  <a:cubicBezTo>
                    <a:pt x="90" y="187"/>
                    <a:pt x="72" y="133"/>
                    <a:pt x="77" y="152"/>
                  </a:cubicBezTo>
                  <a:cubicBezTo>
                    <a:pt x="82" y="171"/>
                    <a:pt x="86" y="196"/>
                    <a:pt x="85" y="200"/>
                  </a:cubicBezTo>
                  <a:cubicBezTo>
                    <a:pt x="84" y="204"/>
                    <a:pt x="73" y="170"/>
                    <a:pt x="70" y="176"/>
                  </a:cubicBezTo>
                  <a:cubicBezTo>
                    <a:pt x="87" y="212"/>
                    <a:pt x="67" y="215"/>
                    <a:pt x="68" y="237"/>
                  </a:cubicBezTo>
                  <a:cubicBezTo>
                    <a:pt x="66" y="252"/>
                    <a:pt x="77" y="263"/>
                    <a:pt x="58" y="269"/>
                  </a:cubicBezTo>
                  <a:cubicBezTo>
                    <a:pt x="39" y="275"/>
                    <a:pt x="77" y="275"/>
                    <a:pt x="77" y="279"/>
                  </a:cubicBezTo>
                  <a:cubicBezTo>
                    <a:pt x="77" y="283"/>
                    <a:pt x="74" y="297"/>
                    <a:pt x="58" y="294"/>
                  </a:cubicBezTo>
                  <a:cubicBezTo>
                    <a:pt x="42" y="291"/>
                    <a:pt x="80" y="310"/>
                    <a:pt x="85" y="318"/>
                  </a:cubicBezTo>
                  <a:cubicBezTo>
                    <a:pt x="90" y="326"/>
                    <a:pt x="85" y="334"/>
                    <a:pt x="89" y="344"/>
                  </a:cubicBezTo>
                  <a:lnTo>
                    <a:pt x="109" y="377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lang="zh-CN" altLang="en-US" kern="0">
                <a:solidFill>
                  <a:prstClr val="black"/>
                </a:solidFill>
                <a:latin typeface="Arial" charset="0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424826" y="1520353"/>
              <a:ext cx="2257425" cy="2257425"/>
              <a:chOff x="1424826" y="1520353"/>
              <a:chExt cx="2257425" cy="2257425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1424826" y="1520353"/>
                <a:ext cx="2257425" cy="2257425"/>
                <a:chOff x="1424826" y="1520353"/>
                <a:chExt cx="2257425" cy="2257425"/>
              </a:xfrm>
            </p:grpSpPr>
            <p:sp>
              <p:nvSpPr>
                <p:cNvPr id="47" name="Oval 7"/>
                <p:cNvSpPr>
                  <a:spLocks noChangeArrowheads="1"/>
                </p:cNvSpPr>
                <p:nvPr/>
              </p:nvSpPr>
              <p:spPr bwMode="gray">
                <a:xfrm>
                  <a:off x="1424826" y="1520353"/>
                  <a:ext cx="2257425" cy="225742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algn="ctr">
                  <a:solidFill>
                    <a:srgbClr val="66218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2"/>
                <p:cNvSpPr>
                  <a:spLocks/>
                </p:cNvSpPr>
                <p:nvPr/>
              </p:nvSpPr>
              <p:spPr bwMode="gray">
                <a:xfrm>
                  <a:off x="1543095" y="1604492"/>
                  <a:ext cx="2038350" cy="785813"/>
                </a:xfrm>
                <a:custGeom>
                  <a:avLst/>
                  <a:gdLst>
                    <a:gd name="T0" fmla="*/ 0 w 1284"/>
                    <a:gd name="T1" fmla="*/ 2147483647 h 495"/>
                    <a:gd name="T2" fmla="*/ 2147483647 w 1284"/>
                    <a:gd name="T3" fmla="*/ 2147483647 h 495"/>
                    <a:gd name="T4" fmla="*/ 2147483647 w 1284"/>
                    <a:gd name="T5" fmla="*/ 2147483647 h 495"/>
                    <a:gd name="T6" fmla="*/ 2147483647 w 1284"/>
                    <a:gd name="T7" fmla="*/ 0 h 495"/>
                    <a:gd name="T8" fmla="*/ 2147483647 w 1284"/>
                    <a:gd name="T9" fmla="*/ 2147483647 h 495"/>
                    <a:gd name="T10" fmla="*/ 0 w 1284"/>
                    <a:gd name="T11" fmla="*/ 2147483647 h 4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84"/>
                    <a:gd name="T19" fmla="*/ 0 h 495"/>
                    <a:gd name="T20" fmla="*/ 1284 w 1284"/>
                    <a:gd name="T21" fmla="*/ 495 h 4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84" h="495">
                      <a:moveTo>
                        <a:pt x="0" y="495"/>
                      </a:moveTo>
                      <a:lnTo>
                        <a:pt x="1284" y="492"/>
                      </a:lnTo>
                      <a:cubicBezTo>
                        <a:pt x="1248" y="340"/>
                        <a:pt x="1156" y="235"/>
                        <a:pt x="1072" y="160"/>
                      </a:cubicBezTo>
                      <a:cubicBezTo>
                        <a:pt x="988" y="85"/>
                        <a:pt x="858" y="0"/>
                        <a:pt x="639" y="0"/>
                      </a:cubicBezTo>
                      <a:cubicBezTo>
                        <a:pt x="420" y="0"/>
                        <a:pt x="333" y="67"/>
                        <a:pt x="223" y="147"/>
                      </a:cubicBezTo>
                      <a:cubicBezTo>
                        <a:pt x="113" y="227"/>
                        <a:pt x="18" y="426"/>
                        <a:pt x="0" y="495"/>
                      </a:cubicBezTo>
                      <a:close/>
                    </a:path>
                  </a:pathLst>
                </a:custGeom>
                <a:solidFill>
                  <a:srgbClr val="66218C"/>
                </a:solidFill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6" name="Rectangle 20"/>
              <p:cNvSpPr>
                <a:spLocks noChangeArrowheads="1"/>
              </p:cNvSpPr>
              <p:nvPr/>
            </p:nvSpPr>
            <p:spPr bwMode="black">
              <a:xfrm>
                <a:off x="1540757" y="2498118"/>
                <a:ext cx="2025562" cy="977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b="1" kern="0" dirty="0"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얼굴 인식을 통한 마스크 판별</a:t>
                </a:r>
                <a:endParaRPr lang="en-US" altLang="zh-CN" b="1" kern="0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027783" y="1520353"/>
              <a:ext cx="2257425" cy="2257425"/>
              <a:chOff x="1424826" y="1520353"/>
              <a:chExt cx="2257425" cy="2257425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1424826" y="1520353"/>
                <a:ext cx="2257425" cy="2257425"/>
                <a:chOff x="1424826" y="1520353"/>
                <a:chExt cx="2257425" cy="2257425"/>
              </a:xfrm>
            </p:grpSpPr>
            <p:sp>
              <p:nvSpPr>
                <p:cNvPr id="43" name="Oval 7"/>
                <p:cNvSpPr>
                  <a:spLocks noChangeArrowheads="1"/>
                </p:cNvSpPr>
                <p:nvPr/>
              </p:nvSpPr>
              <p:spPr bwMode="gray">
                <a:xfrm>
                  <a:off x="1424826" y="1520353"/>
                  <a:ext cx="2257425" cy="225742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algn="ctr">
                  <a:solidFill>
                    <a:srgbClr val="66218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2"/>
                <p:cNvSpPr>
                  <a:spLocks/>
                </p:cNvSpPr>
                <p:nvPr/>
              </p:nvSpPr>
              <p:spPr bwMode="gray">
                <a:xfrm>
                  <a:off x="1543095" y="1604492"/>
                  <a:ext cx="2038350" cy="785813"/>
                </a:xfrm>
                <a:custGeom>
                  <a:avLst/>
                  <a:gdLst>
                    <a:gd name="T0" fmla="*/ 0 w 1284"/>
                    <a:gd name="T1" fmla="*/ 2147483647 h 495"/>
                    <a:gd name="T2" fmla="*/ 2147483647 w 1284"/>
                    <a:gd name="T3" fmla="*/ 2147483647 h 495"/>
                    <a:gd name="T4" fmla="*/ 2147483647 w 1284"/>
                    <a:gd name="T5" fmla="*/ 2147483647 h 495"/>
                    <a:gd name="T6" fmla="*/ 2147483647 w 1284"/>
                    <a:gd name="T7" fmla="*/ 0 h 495"/>
                    <a:gd name="T8" fmla="*/ 2147483647 w 1284"/>
                    <a:gd name="T9" fmla="*/ 2147483647 h 495"/>
                    <a:gd name="T10" fmla="*/ 0 w 1284"/>
                    <a:gd name="T11" fmla="*/ 2147483647 h 4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84"/>
                    <a:gd name="T19" fmla="*/ 0 h 495"/>
                    <a:gd name="T20" fmla="*/ 1284 w 1284"/>
                    <a:gd name="T21" fmla="*/ 495 h 4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84" h="495">
                      <a:moveTo>
                        <a:pt x="0" y="495"/>
                      </a:moveTo>
                      <a:lnTo>
                        <a:pt x="1284" y="492"/>
                      </a:lnTo>
                      <a:cubicBezTo>
                        <a:pt x="1248" y="340"/>
                        <a:pt x="1156" y="235"/>
                        <a:pt x="1072" y="160"/>
                      </a:cubicBezTo>
                      <a:cubicBezTo>
                        <a:pt x="988" y="85"/>
                        <a:pt x="858" y="0"/>
                        <a:pt x="639" y="0"/>
                      </a:cubicBezTo>
                      <a:cubicBezTo>
                        <a:pt x="420" y="0"/>
                        <a:pt x="333" y="67"/>
                        <a:pt x="223" y="147"/>
                      </a:cubicBezTo>
                      <a:cubicBezTo>
                        <a:pt x="113" y="227"/>
                        <a:pt x="18" y="426"/>
                        <a:pt x="0" y="495"/>
                      </a:cubicBezTo>
                      <a:close/>
                    </a:path>
                  </a:pathLst>
                </a:custGeom>
                <a:solidFill>
                  <a:srgbClr val="66218C"/>
                </a:solidFill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2" name="Rectangle 20"/>
              <p:cNvSpPr>
                <a:spLocks noChangeArrowheads="1"/>
              </p:cNvSpPr>
              <p:nvPr/>
            </p:nvSpPr>
            <p:spPr bwMode="black">
              <a:xfrm>
                <a:off x="1540757" y="2498118"/>
                <a:ext cx="2025562" cy="684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b="1" kern="0" dirty="0"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코로나 사태를 상기시키는 게임</a:t>
                </a:r>
                <a:endParaRPr lang="en-US" altLang="zh-CN" b="1" kern="0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540963" y="4331815"/>
              <a:ext cx="2257425" cy="2257425"/>
              <a:chOff x="1424826" y="1520353"/>
              <a:chExt cx="2257425" cy="225742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424826" y="1520353"/>
                <a:ext cx="2257425" cy="2257425"/>
                <a:chOff x="1424826" y="1520353"/>
                <a:chExt cx="2257425" cy="2257425"/>
              </a:xfrm>
            </p:grpSpPr>
            <p:sp>
              <p:nvSpPr>
                <p:cNvPr id="39" name="Oval 7"/>
                <p:cNvSpPr>
                  <a:spLocks noChangeArrowheads="1"/>
                </p:cNvSpPr>
                <p:nvPr/>
              </p:nvSpPr>
              <p:spPr bwMode="gray">
                <a:xfrm>
                  <a:off x="1424826" y="1520353"/>
                  <a:ext cx="2257425" cy="225742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algn="ctr">
                  <a:solidFill>
                    <a:srgbClr val="66218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2"/>
                <p:cNvSpPr>
                  <a:spLocks/>
                </p:cNvSpPr>
                <p:nvPr/>
              </p:nvSpPr>
              <p:spPr bwMode="gray">
                <a:xfrm>
                  <a:off x="1543095" y="1604492"/>
                  <a:ext cx="2038350" cy="785813"/>
                </a:xfrm>
                <a:custGeom>
                  <a:avLst/>
                  <a:gdLst>
                    <a:gd name="T0" fmla="*/ 0 w 1284"/>
                    <a:gd name="T1" fmla="*/ 2147483647 h 495"/>
                    <a:gd name="T2" fmla="*/ 2147483647 w 1284"/>
                    <a:gd name="T3" fmla="*/ 2147483647 h 495"/>
                    <a:gd name="T4" fmla="*/ 2147483647 w 1284"/>
                    <a:gd name="T5" fmla="*/ 2147483647 h 495"/>
                    <a:gd name="T6" fmla="*/ 2147483647 w 1284"/>
                    <a:gd name="T7" fmla="*/ 0 h 495"/>
                    <a:gd name="T8" fmla="*/ 2147483647 w 1284"/>
                    <a:gd name="T9" fmla="*/ 2147483647 h 495"/>
                    <a:gd name="T10" fmla="*/ 0 w 1284"/>
                    <a:gd name="T11" fmla="*/ 2147483647 h 4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84"/>
                    <a:gd name="T19" fmla="*/ 0 h 495"/>
                    <a:gd name="T20" fmla="*/ 1284 w 1284"/>
                    <a:gd name="T21" fmla="*/ 495 h 4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84" h="495">
                      <a:moveTo>
                        <a:pt x="0" y="495"/>
                      </a:moveTo>
                      <a:lnTo>
                        <a:pt x="1284" y="492"/>
                      </a:lnTo>
                      <a:cubicBezTo>
                        <a:pt x="1248" y="340"/>
                        <a:pt x="1156" y="235"/>
                        <a:pt x="1072" y="160"/>
                      </a:cubicBezTo>
                      <a:cubicBezTo>
                        <a:pt x="988" y="85"/>
                        <a:pt x="858" y="0"/>
                        <a:pt x="639" y="0"/>
                      </a:cubicBezTo>
                      <a:cubicBezTo>
                        <a:pt x="420" y="0"/>
                        <a:pt x="333" y="67"/>
                        <a:pt x="223" y="147"/>
                      </a:cubicBezTo>
                      <a:cubicBezTo>
                        <a:pt x="113" y="227"/>
                        <a:pt x="18" y="426"/>
                        <a:pt x="0" y="495"/>
                      </a:cubicBezTo>
                      <a:close/>
                    </a:path>
                  </a:pathLst>
                </a:custGeom>
                <a:solidFill>
                  <a:srgbClr val="66218C"/>
                </a:solidFill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latinLnBrk="0" hangingPunct="1">
                    <a:defRPr/>
                  </a:pPr>
                  <a:endParaRPr lang="zh-CN" altLang="en-US" kern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Rectangle 20"/>
              <p:cNvSpPr>
                <a:spLocks noChangeArrowheads="1"/>
              </p:cNvSpPr>
              <p:nvPr/>
            </p:nvSpPr>
            <p:spPr bwMode="black">
              <a:xfrm>
                <a:off x="1606286" y="2302993"/>
                <a:ext cx="2025562" cy="391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en-US" altLang="zh-CN" b="1" kern="0" dirty="0">
                  <a:solidFill>
                    <a:schemeClr val="accent1">
                      <a:lumMod val="50000"/>
                    </a:schemeClr>
                  </a:solidFill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 bwMode="white">
            <a:xfrm>
              <a:off x="3472012" y="1664730"/>
              <a:ext cx="3030520" cy="40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en-US" altLang="ko-KR" sz="1900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B5DC18"/>
                  </a:solidFill>
                  <a:latin typeface="HY견고딕" pitchFamily="18" charset="-127"/>
                  <a:ea typeface="HY견고딕" pitchFamily="18" charset="-127"/>
                </a:rPr>
                <a:t>IDEA BACKGROUND</a:t>
              </a:r>
              <a:endParaRPr lang="ko-KR" altLang="en-US" sz="1900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B5DC18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9" name="WordArt 65"/>
          <p:cNvSpPr>
            <a:spLocks noChangeArrowheads="1" noChangeShapeType="1" noTextEdit="1"/>
          </p:cNvSpPr>
          <p:nvPr/>
        </p:nvSpPr>
        <p:spPr bwMode="auto">
          <a:xfrm>
            <a:off x="4042393" y="4653309"/>
            <a:ext cx="1295843" cy="205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ko-KR" altLang="en-US" sz="1400" kern="10" spc="-7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WordArt 65"/>
          <p:cNvSpPr>
            <a:spLocks noChangeArrowheads="1" noChangeShapeType="1" noTextEdit="1"/>
          </p:cNvSpPr>
          <p:nvPr/>
        </p:nvSpPr>
        <p:spPr bwMode="auto">
          <a:xfrm>
            <a:off x="2046585" y="1964413"/>
            <a:ext cx="1295843" cy="205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ko-KR" altLang="en-US" sz="1400" kern="10" spc="-7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WordArt 65"/>
          <p:cNvSpPr>
            <a:spLocks noChangeArrowheads="1" noChangeShapeType="1" noTextEdit="1"/>
          </p:cNvSpPr>
          <p:nvPr/>
        </p:nvSpPr>
        <p:spPr bwMode="auto">
          <a:xfrm>
            <a:off x="6394326" y="1964413"/>
            <a:ext cx="1295843" cy="205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ko-KR" altLang="en-US" sz="1400" kern="10" spc="-7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7845" y="553230"/>
            <a:ext cx="1718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kern="1500" spc="-100">
                <a:ln w="9525">
                  <a:noFill/>
                  <a:round/>
                  <a:headEnd/>
                  <a:tailEnd/>
                </a:ln>
                <a:gradFill>
                  <a:gsLst>
                    <a:gs pos="0">
                      <a:srgbClr val="FFC000"/>
                    </a:gs>
                    <a:gs pos="99000">
                      <a:srgbClr val="FFC000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아이디어 배경</a:t>
            </a:r>
            <a:endParaRPr lang="ko-KR" altLang="en-US" sz="2000" kern="1500" spc="-100" dirty="0">
              <a:ln w="9525">
                <a:noFill/>
                <a:round/>
                <a:headEnd/>
                <a:tailEnd/>
              </a:ln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85571" y="5118810"/>
            <a:ext cx="22154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두개를 접목시켜 마스크를 착용한 사람만 게임에 참여 가능</a:t>
            </a:r>
            <a:endParaRPr lang="en-US" altLang="zh-CN" sz="1600" b="1" kern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5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54164" y="2320119"/>
            <a:ext cx="8811934" cy="3166281"/>
            <a:chOff x="359362" y="2320119"/>
            <a:chExt cx="9624323" cy="3166281"/>
          </a:xfrm>
        </p:grpSpPr>
        <p:sp>
          <p:nvSpPr>
            <p:cNvPr id="16" name="矩形 14"/>
            <p:cNvSpPr/>
            <p:nvPr/>
          </p:nvSpPr>
          <p:spPr>
            <a:xfrm>
              <a:off x="6854230" y="2320119"/>
              <a:ext cx="3129455" cy="316628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4"/>
            <p:cNvSpPr/>
            <p:nvPr/>
          </p:nvSpPr>
          <p:spPr>
            <a:xfrm>
              <a:off x="3606795" y="2320119"/>
              <a:ext cx="3129455" cy="316628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4"/>
            <p:cNvSpPr/>
            <p:nvPr/>
          </p:nvSpPr>
          <p:spPr>
            <a:xfrm>
              <a:off x="359362" y="2320119"/>
              <a:ext cx="3129455" cy="316628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214502" y="1562049"/>
            <a:ext cx="8811933" cy="45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en-US" altLang="ko-KR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LED MATRIX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34786" y="413838"/>
            <a:ext cx="877163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kern="1500" spc="-100" dirty="0">
                <a:ln w="9525">
                  <a:noFill/>
                  <a:round/>
                  <a:headEnd/>
                  <a:tailEnd/>
                </a:ln>
                <a:gradFill>
                  <a:gsLst>
                    <a:gs pos="0">
                      <a:srgbClr val="FFC000"/>
                    </a:gs>
                    <a:gs pos="99000">
                      <a:srgbClr val="FFC000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개요</a:t>
            </a:r>
            <a:endParaRPr lang="ko-KR" altLang="en-US" sz="2800" kern="1500" spc="-100" dirty="0">
              <a:ln w="9525">
                <a:noFill/>
                <a:round/>
                <a:headEnd/>
                <a:tailEnd/>
              </a:ln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685675" y="2473931"/>
            <a:ext cx="2348908" cy="276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보완성</a:t>
            </a:r>
            <a:endParaRPr lang="en-US" altLang="ko-KR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마스크를 썼다는 기준이 모호함</a:t>
            </a: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너무 복잡한 게임이 많아 게임을 이해하는데 오히려 스트레스를 받음</a:t>
            </a: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03368" y="2473932"/>
            <a:ext cx="2185623" cy="45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ko-KR" altLang="en-US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목표</a:t>
            </a:r>
            <a:endParaRPr lang="en-US" altLang="ko-KR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마스크를 착용하지 않으면 게임에 임할 수 없게 만듦</a:t>
            </a: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  <a:p>
            <a:pPr marL="0" indent="0" algn="just" latinLnBrk="0">
              <a:lnSpc>
                <a:spcPct val="80000"/>
              </a:lnSpc>
              <a:buFontTx/>
              <a:buNone/>
              <a:defRPr/>
            </a:pPr>
            <a:r>
              <a:rPr lang="en-US" altLang="ko-KR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ko-KR" alt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쉬운 게임이지만 게임을 하고 난 후 기억나는 게임이 될 수 있도록 함</a:t>
            </a:r>
            <a:endParaRPr lang="en-US" altLang="ko-KR" sz="1600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3" y="2320119"/>
            <a:ext cx="3037112" cy="31662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E4E3CB-24B2-47A9-A961-2440E337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3" y="2320119"/>
            <a:ext cx="3037112" cy="31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/>
          <p:cNvSpPr/>
          <p:nvPr/>
        </p:nvSpPr>
        <p:spPr>
          <a:xfrm>
            <a:off x="2163511" y="1741607"/>
            <a:ext cx="1044000" cy="1044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Impact" pitchFamily="34" charset="0"/>
            </a:endParaRPr>
          </a:p>
        </p:txBody>
      </p:sp>
      <p:sp>
        <p:nvSpPr>
          <p:cNvPr id="3" name="椭圆 6"/>
          <p:cNvSpPr/>
          <p:nvPr/>
        </p:nvSpPr>
        <p:spPr>
          <a:xfrm>
            <a:off x="2253511" y="1831607"/>
            <a:ext cx="864000" cy="864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dirty="0">
                <a:solidFill>
                  <a:prstClr val="white"/>
                </a:solidFill>
                <a:latin typeface="Impact" pitchFamily="34" charset="0"/>
              </a:rPr>
              <a:t>1</a:t>
            </a:r>
            <a:endParaRPr lang="zh-CN" altLang="en-US" sz="4400" dirty="0">
              <a:solidFill>
                <a:prstClr val="white"/>
              </a:solidFill>
              <a:latin typeface="Impact" pitchFamily="34" charset="0"/>
            </a:endParaRPr>
          </a:p>
        </p:txBody>
      </p:sp>
      <p:cxnSp>
        <p:nvCxnSpPr>
          <p:cNvPr id="4" name="直接连接符 7"/>
          <p:cNvCxnSpPr>
            <a:cxnSpLocks/>
          </p:cNvCxnSpPr>
          <p:nvPr/>
        </p:nvCxnSpPr>
        <p:spPr>
          <a:xfrm>
            <a:off x="3117511" y="2608441"/>
            <a:ext cx="4502708" cy="0"/>
          </a:xfrm>
          <a:prstGeom prst="line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/>
        </p:nvSpPr>
        <p:spPr>
          <a:xfrm>
            <a:off x="3117511" y="1940442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작품 소개</a:t>
            </a:r>
            <a:endParaRPr lang="zh-CN" altLang="en-US" sz="3600" b="1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3117511" y="2902998"/>
            <a:ext cx="6363840" cy="169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Raspberry pi 3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을 기반으로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영상처리 기술을 활용한 마스크 인식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Pygame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을 이용한 코로나 피하기 게임 구현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마스크 인식 프로그램을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LED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로 표현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87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/>
          <p:cNvSpPr/>
          <p:nvPr/>
        </p:nvSpPr>
        <p:spPr>
          <a:xfrm>
            <a:off x="2163511" y="1689775"/>
            <a:ext cx="1044000" cy="1044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Impact" pitchFamily="34" charset="0"/>
            </a:endParaRPr>
          </a:p>
        </p:txBody>
      </p:sp>
      <p:sp>
        <p:nvSpPr>
          <p:cNvPr id="3" name="椭圆 6"/>
          <p:cNvSpPr/>
          <p:nvPr/>
        </p:nvSpPr>
        <p:spPr>
          <a:xfrm>
            <a:off x="2253511" y="1779775"/>
            <a:ext cx="864000" cy="864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dirty="0">
                <a:solidFill>
                  <a:prstClr val="white"/>
                </a:solidFill>
                <a:latin typeface="Impact" pitchFamily="34" charset="0"/>
              </a:rPr>
              <a:t>2</a:t>
            </a:r>
            <a:endParaRPr lang="zh-CN" altLang="en-US" sz="4400" dirty="0">
              <a:solidFill>
                <a:prstClr val="white"/>
              </a:solidFill>
              <a:latin typeface="Impact" pitchFamily="34" charset="0"/>
            </a:endParaRPr>
          </a:p>
        </p:txBody>
      </p:sp>
      <p:cxnSp>
        <p:nvCxnSpPr>
          <p:cNvPr id="4" name="直接连接符 7"/>
          <p:cNvCxnSpPr>
            <a:cxnSpLocks/>
          </p:cNvCxnSpPr>
          <p:nvPr/>
        </p:nvCxnSpPr>
        <p:spPr>
          <a:xfrm>
            <a:off x="3117511" y="2583242"/>
            <a:ext cx="4502708" cy="0"/>
          </a:xfrm>
          <a:prstGeom prst="line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/>
        </p:nvSpPr>
        <p:spPr>
          <a:xfrm>
            <a:off x="3350777" y="1888610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마스크 인식</a:t>
            </a:r>
            <a:endParaRPr lang="zh-CN" altLang="en-US" sz="3600" b="1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3208742" y="2944552"/>
            <a:ext cx="6041790" cy="169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파이카메라를 이용해 얼굴 인식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마스크를 쓰고있는 정도에 따라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Mask,NO Mask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로 구별하여 각각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0%~100%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로 표현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(Mask 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초록색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NO Mask 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빨간색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960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/>
          <p:cNvSpPr/>
          <p:nvPr/>
        </p:nvSpPr>
        <p:spPr>
          <a:xfrm>
            <a:off x="2444496" y="1803773"/>
            <a:ext cx="1044000" cy="1044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  <a:latin typeface="Impact" pitchFamily="34" charset="0"/>
            </a:endParaRPr>
          </a:p>
        </p:txBody>
      </p:sp>
      <p:sp>
        <p:nvSpPr>
          <p:cNvPr id="3" name="椭圆 6"/>
          <p:cNvSpPr/>
          <p:nvPr/>
        </p:nvSpPr>
        <p:spPr>
          <a:xfrm>
            <a:off x="2534496" y="1893773"/>
            <a:ext cx="864000" cy="864000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dirty="0">
                <a:solidFill>
                  <a:prstClr val="white"/>
                </a:solidFill>
                <a:latin typeface="Impact" pitchFamily="34" charset="0"/>
              </a:rPr>
              <a:t>3</a:t>
            </a:r>
            <a:endParaRPr lang="zh-CN" altLang="en-US" sz="4400" dirty="0">
              <a:solidFill>
                <a:prstClr val="white"/>
              </a:solidFill>
              <a:latin typeface="Impact" pitchFamily="34" charset="0"/>
            </a:endParaRPr>
          </a:p>
        </p:txBody>
      </p:sp>
      <p:cxnSp>
        <p:nvCxnSpPr>
          <p:cNvPr id="4" name="直接连接符 7"/>
          <p:cNvCxnSpPr>
            <a:cxnSpLocks/>
          </p:cNvCxnSpPr>
          <p:nvPr/>
        </p:nvCxnSpPr>
        <p:spPr>
          <a:xfrm>
            <a:off x="3191468" y="2847773"/>
            <a:ext cx="4502708" cy="0"/>
          </a:xfrm>
          <a:prstGeom prst="line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/>
        </p:nvSpPr>
        <p:spPr>
          <a:xfrm>
            <a:off x="3488496" y="2111442"/>
            <a:ext cx="390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작품 설계</a:t>
            </a:r>
            <a:endParaRPr lang="zh-CN" altLang="en-US" sz="3600" b="1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8"/>
          <p:cNvSpPr>
            <a:spLocks noChangeArrowheads="1"/>
          </p:cNvSpPr>
          <p:nvPr/>
        </p:nvSpPr>
        <p:spPr bwMode="auto">
          <a:xfrm>
            <a:off x="3000652" y="3065441"/>
            <a:ext cx="6525088" cy="206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영상 처리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(pi camera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opencv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이용하여 사용자 인식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마스크인식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(Tensorflow)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로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머신러닝을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통해 마스크 구별 학습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Pygame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을 이용하여 코로나를 피하고 마스크를 잡는 간단한 게임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84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91F0D-9C6B-4FC4-9E41-0AD088B8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DD607-D614-4166-809F-558A7EAB9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김세훈</a:t>
            </a:r>
            <a:r>
              <a:rPr lang="en-US" altLang="ko-KR" dirty="0"/>
              <a:t>: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프로그램 설치 에러가 발생했을 때 문제를 찾아내어 해결에 도움을 줌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ko-KR" dirty="0" err="1"/>
              <a:t>Tensorflow</a:t>
            </a:r>
            <a:r>
              <a:rPr lang="ko-KR" altLang="en-US" dirty="0"/>
              <a:t> 활용해 마스크 인식 정보를 학습하여 데이터 축적함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ko-KR" dirty="0"/>
              <a:t>LED </a:t>
            </a:r>
            <a:r>
              <a:rPr lang="ko-KR" altLang="en-US" dirty="0"/>
              <a:t>연결이 잘 안되었을 때 </a:t>
            </a:r>
            <a:r>
              <a:rPr lang="ko-KR" altLang="en-US" dirty="0" err="1"/>
              <a:t>몇번이고</a:t>
            </a:r>
            <a:r>
              <a:rPr lang="ko-KR" altLang="en-US" dirty="0"/>
              <a:t> 다시 연결하면서 </a:t>
            </a:r>
            <a:r>
              <a:rPr lang="en-US" altLang="ko-KR" dirty="0"/>
              <a:t>LED </a:t>
            </a:r>
            <a:r>
              <a:rPr lang="ko-KR" altLang="en-US" dirty="0"/>
              <a:t>출력을 성공시킴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오픈소스</a:t>
            </a:r>
            <a:r>
              <a:rPr lang="en-US" altLang="ko-KR" dirty="0"/>
              <a:t>(</a:t>
            </a:r>
            <a:r>
              <a:rPr lang="ko-KR" altLang="en-US" dirty="0"/>
              <a:t>마스크인식</a:t>
            </a:r>
            <a:r>
              <a:rPr lang="en-US" altLang="ko-KR" dirty="0"/>
              <a:t>)</a:t>
            </a:r>
            <a:r>
              <a:rPr lang="ko-KR" altLang="en-US" dirty="0"/>
              <a:t>를 기반으로 마스크 인식 프로그램을 구현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ko-KR" altLang="en-US" dirty="0"/>
              <a:t>많은 프로그램을 설치하고 지워보면서 오픈소스에 맞는 프로그램을 찾음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서지원</a:t>
            </a:r>
            <a:r>
              <a:rPr lang="en-US" altLang="ko-KR" dirty="0"/>
              <a:t>: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ko-KR" dirty="0" err="1"/>
              <a:t>Opencv</a:t>
            </a:r>
            <a:r>
              <a:rPr lang="ko-KR" altLang="en-US" dirty="0"/>
              <a:t> 활용해 얼굴을 인식하고 마스크를 감지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오픈소스</a:t>
            </a:r>
            <a:r>
              <a:rPr lang="en-US" altLang="ko-KR" dirty="0"/>
              <a:t>(</a:t>
            </a:r>
            <a:r>
              <a:rPr lang="ko-KR" altLang="en-US" dirty="0"/>
              <a:t>음식 받아먹기 게임</a:t>
            </a:r>
            <a:r>
              <a:rPr lang="en-US" altLang="ko-KR" dirty="0"/>
              <a:t>)</a:t>
            </a:r>
            <a:r>
              <a:rPr lang="ko-KR" altLang="en-US" dirty="0"/>
              <a:t>를 기반으로 코로나 피하기 게임을 구현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LED matrix</a:t>
            </a:r>
            <a:r>
              <a:rPr lang="ko-KR" altLang="en-US" dirty="0"/>
              <a:t>에 마스크 모양을 출력하기 위한 코딩을 함</a:t>
            </a:r>
            <a:r>
              <a:rPr lang="en-US" altLang="ko-KR" dirty="0"/>
              <a:t>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ko-KR" altLang="en-US" dirty="0"/>
              <a:t>파이카메라에 마스크 인식이 잘 되는지 체크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프로그램을 코딩 하던 중 크고 작은 에러를 잡아 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정승호</a:t>
            </a:r>
            <a:r>
              <a:rPr lang="en-US" altLang="ko-KR" dirty="0"/>
              <a:t>: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altLang="ko-KR" dirty="0"/>
              <a:t>Array</a:t>
            </a:r>
            <a:r>
              <a:rPr lang="ko-KR" altLang="en-US" dirty="0"/>
              <a:t>를 이용해 </a:t>
            </a:r>
            <a:r>
              <a:rPr lang="en-US" altLang="ko-KR" dirty="0"/>
              <a:t>LED </a:t>
            </a:r>
            <a:r>
              <a:rPr lang="ko-KR" altLang="en-US" dirty="0"/>
              <a:t>에 게임을 표현하기 위해 노력함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마스크 인식과 코로나 게임 간의 연결 구현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제안서와 최종 </a:t>
            </a:r>
            <a:r>
              <a:rPr lang="en-US" altLang="ko-KR" dirty="0"/>
              <a:t>PPT</a:t>
            </a:r>
            <a:r>
              <a:rPr lang="ko-KR" altLang="en-US" dirty="0"/>
              <a:t>를 제작</a:t>
            </a:r>
            <a:endParaRPr lang="en-US" altLang="ko-KR" dirty="0"/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ko-KR" altLang="en-US" dirty="0"/>
              <a:t>갈수록 마스크와 바이러스의 낙하속도가 빨라지도록 난이도를 조정함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프로그램을 코딩 하던 중 크고 작은 에러를 잡아 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코드의 간결화와 효율성을 높여 줌</a:t>
            </a:r>
            <a:r>
              <a:rPr lang="en-US" altLang="ko-KR" dirty="0"/>
              <a:t>(</a:t>
            </a:r>
            <a:r>
              <a:rPr lang="ko-KR" altLang="en-US" dirty="0"/>
              <a:t>코로나 게임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426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424611" y="1396317"/>
            <a:ext cx="9456236" cy="4837331"/>
            <a:chOff x="193944" y="1442686"/>
            <a:chExt cx="9486683" cy="4910933"/>
          </a:xfrm>
        </p:grpSpPr>
        <p:cxnSp>
          <p:nvCxnSpPr>
            <p:cNvPr id="28" name="直接连接符​​ 31"/>
            <p:cNvCxnSpPr/>
            <p:nvPr/>
          </p:nvCxnSpPr>
          <p:spPr>
            <a:xfrm>
              <a:off x="3619499" y="3029778"/>
              <a:ext cx="490537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29" name="直接连接符​​ 33"/>
            <p:cNvCxnSpPr/>
            <p:nvPr/>
          </p:nvCxnSpPr>
          <p:spPr>
            <a:xfrm>
              <a:off x="1337178" y="6104688"/>
              <a:ext cx="3592512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ysDash"/>
              <a:miter lim="800000"/>
            </a:ln>
            <a:effectLst/>
          </p:spPr>
        </p:cxnSp>
        <p:grpSp>
          <p:nvGrpSpPr>
            <p:cNvPr id="30" name="组合 7"/>
            <p:cNvGrpSpPr>
              <a:grpSpLocks/>
            </p:cNvGrpSpPr>
            <p:nvPr/>
          </p:nvGrpSpPr>
          <p:grpSpPr bwMode="auto">
            <a:xfrm>
              <a:off x="720434" y="1805815"/>
              <a:ext cx="2905125" cy="2682875"/>
              <a:chOff x="397852" y="1174235"/>
              <a:chExt cx="2905994" cy="2683572"/>
            </a:xfrm>
          </p:grpSpPr>
          <p:sp>
            <p:nvSpPr>
              <p:cNvPr id="43" name="圆角矩形​​ 2"/>
              <p:cNvSpPr/>
              <p:nvPr/>
            </p:nvSpPr>
            <p:spPr>
              <a:xfrm rot="21283523">
                <a:off x="439139" y="2225433"/>
                <a:ext cx="2864707" cy="1632374"/>
              </a:xfrm>
              <a:prstGeom prst="roundRect">
                <a:avLst>
                  <a:gd name="adj" fmla="val 10409"/>
                </a:avLst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  <a:gs pos="20000">
                    <a:sysClr val="window" lastClr="FFFFFF">
                      <a:lumMod val="85000"/>
                    </a:sysClr>
                  </a:gs>
                </a:gsLst>
                <a:lin ang="5400000" scaled="0"/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4" name="直接连接符​​ 11"/>
              <p:cNvCxnSpPr>
                <a:endCxn id="46" idx="2"/>
              </p:cNvCxnSpPr>
              <p:nvPr/>
            </p:nvCxnSpPr>
            <p:spPr>
              <a:xfrm flipV="1">
                <a:off x="866304" y="1337790"/>
                <a:ext cx="1171925" cy="10067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接连接符​​ 13"/>
              <p:cNvCxnSpPr>
                <a:stCxn id="46" idx="6"/>
              </p:cNvCxnSpPr>
              <p:nvPr/>
            </p:nvCxnSpPr>
            <p:spPr>
              <a:xfrm>
                <a:off x="2363765" y="1337790"/>
                <a:ext cx="447809" cy="82730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6" name="椭圆​​ 4"/>
              <p:cNvSpPr/>
              <p:nvPr/>
            </p:nvSpPr>
            <p:spPr>
              <a:xfrm>
                <a:off x="2038230" y="1174235"/>
                <a:ext cx="325535" cy="3255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  <a:gs pos="20000">
                    <a:sysClr val="window" lastClr="FFFFFF">
                      <a:lumMod val="85000"/>
                    </a:sysClr>
                  </a:gs>
                </a:gsLst>
                <a:lin ang="5400000" scaled="0"/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​​ 6"/>
              <p:cNvSpPr/>
              <p:nvPr/>
            </p:nvSpPr>
            <p:spPr>
              <a:xfrm>
                <a:off x="2106543" y="1243146"/>
                <a:ext cx="187779" cy="187779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同侧圆角矩形 30"/>
              <p:cNvSpPr/>
              <p:nvPr/>
            </p:nvSpPr>
            <p:spPr>
              <a:xfrm rot="21295192">
                <a:off x="397852" y="2236549"/>
                <a:ext cx="2853590" cy="792368"/>
              </a:xfrm>
              <a:prstGeom prst="round2SameRect">
                <a:avLst/>
              </a:prstGeom>
              <a:gradFill flip="none" rotWithShape="1">
                <a:gsLst>
                  <a:gs pos="52000">
                    <a:sysClr val="window" lastClr="FFFFFF">
                      <a:alpha val="0"/>
                    </a:sysClr>
                  </a:gs>
                  <a:gs pos="0">
                    <a:sysClr val="window" lastClr="FFFFFF">
                      <a:alpha val="0"/>
                    </a:sysClr>
                  </a:gs>
                  <a:gs pos="48000">
                    <a:sysClr val="window" lastClr="FFFFFF">
                      <a:lumMod val="96000"/>
                    </a:sysClr>
                  </a:gs>
                </a:gsLst>
                <a:lin ang="468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圆角矩形​​ 3"/>
              <p:cNvSpPr/>
              <p:nvPr/>
            </p:nvSpPr>
            <p:spPr>
              <a:xfrm rot="21283523">
                <a:off x="564589" y="2384224"/>
                <a:ext cx="2621747" cy="1346550"/>
              </a:xfrm>
              <a:prstGeom prst="roundRect">
                <a:avLst>
                  <a:gd name="adj" fmla="val 7418"/>
                </a:avLst>
              </a:prstGeom>
              <a:solidFill>
                <a:srgbClr val="B5DC18"/>
              </a:solidFill>
              <a:ln w="190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r>
                  <a:rPr lang="ko-KR" altLang="en-US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    영상처리</a:t>
                </a:r>
                <a:r>
                  <a:rPr lang="en-US" altLang="ko-KR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+</a:t>
                </a:r>
              </a:p>
              <a:p>
                <a:pPr latinLnBrk="0">
                  <a:defRPr/>
                </a:pPr>
                <a:r>
                  <a:rPr lang="en-US" altLang="ko-KR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      </a:t>
                </a:r>
                <a:r>
                  <a:rPr lang="ko-KR" altLang="en-US" sz="16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 마스크 인식</a:t>
                </a:r>
                <a:endParaRPr lang="en-US" altLang="zh-CN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椭圆​​ 8"/>
              <p:cNvSpPr/>
              <p:nvPr/>
            </p:nvSpPr>
            <p:spPr>
              <a:xfrm rot="21283523">
                <a:off x="811716" y="2344203"/>
                <a:ext cx="119226" cy="119226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​​ 9"/>
              <p:cNvSpPr/>
              <p:nvPr/>
            </p:nvSpPr>
            <p:spPr>
              <a:xfrm rot="21283523">
                <a:off x="2757052" y="2164609"/>
                <a:ext cx="119226" cy="119226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" name="组合 35"/>
            <p:cNvGrpSpPr>
              <a:grpSpLocks/>
            </p:cNvGrpSpPr>
            <p:nvPr/>
          </p:nvGrpSpPr>
          <p:grpSpPr bwMode="auto">
            <a:xfrm>
              <a:off x="4924852" y="3052003"/>
              <a:ext cx="3373436" cy="3154430"/>
              <a:chOff x="484765" y="1174235"/>
              <a:chExt cx="2865539" cy="2679584"/>
            </a:xfrm>
          </p:grpSpPr>
          <p:sp>
            <p:nvSpPr>
              <p:cNvPr id="34" name="圆角矩形​​ 40"/>
              <p:cNvSpPr/>
              <p:nvPr/>
            </p:nvSpPr>
            <p:spPr>
              <a:xfrm rot="21283523">
                <a:off x="484765" y="2222099"/>
                <a:ext cx="2865539" cy="1631720"/>
              </a:xfrm>
              <a:prstGeom prst="roundRect">
                <a:avLst>
                  <a:gd name="adj" fmla="val 10409"/>
                </a:avLst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  <a:gs pos="20000">
                    <a:sysClr val="window" lastClr="FFFFFF">
                      <a:lumMod val="85000"/>
                    </a:sysClr>
                  </a:gs>
                </a:gsLst>
                <a:lin ang="5400000" scaled="0"/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" name="直接连接符​​ 41"/>
              <p:cNvCxnSpPr>
                <a:endCxn id="37" idx="2"/>
              </p:cNvCxnSpPr>
              <p:nvPr/>
            </p:nvCxnSpPr>
            <p:spPr>
              <a:xfrm flipV="1">
                <a:off x="865777" y="1337407"/>
                <a:ext cx="1171838" cy="1007351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6" name="直接连接符​​ 42"/>
              <p:cNvCxnSpPr>
                <a:stCxn id="37" idx="6"/>
              </p:cNvCxnSpPr>
              <p:nvPr/>
            </p:nvCxnSpPr>
            <p:spPr>
              <a:xfrm>
                <a:off x="2362600" y="1337407"/>
                <a:ext cx="449047" cy="827997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椭圆​​ 43"/>
              <p:cNvSpPr/>
              <p:nvPr/>
            </p:nvSpPr>
            <p:spPr>
              <a:xfrm>
                <a:off x="2037615" y="1174235"/>
                <a:ext cx="324985" cy="324995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  <a:gs pos="20000">
                    <a:sysClr val="window" lastClr="FFFFFF">
                      <a:lumMod val="85000"/>
                    </a:sysClr>
                  </a:gs>
                </a:gsLst>
                <a:lin ang="5400000" scaled="0"/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​​ 44"/>
              <p:cNvSpPr/>
              <p:nvPr/>
            </p:nvSpPr>
            <p:spPr>
              <a:xfrm>
                <a:off x="2106543" y="1243146"/>
                <a:ext cx="187779" cy="187779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同侧圆角矩形 45"/>
              <p:cNvSpPr/>
              <p:nvPr/>
            </p:nvSpPr>
            <p:spPr>
              <a:xfrm rot="21295192">
                <a:off x="490833" y="2264472"/>
                <a:ext cx="2853403" cy="792935"/>
              </a:xfrm>
              <a:prstGeom prst="round2SameRect">
                <a:avLst/>
              </a:prstGeom>
              <a:gradFill flip="none" rotWithShape="1">
                <a:gsLst>
                  <a:gs pos="52000">
                    <a:sysClr val="window" lastClr="FFFFFF">
                      <a:alpha val="0"/>
                    </a:sysClr>
                  </a:gs>
                  <a:gs pos="0">
                    <a:sysClr val="window" lastClr="FFFFFF">
                      <a:alpha val="0"/>
                    </a:sysClr>
                  </a:gs>
                  <a:gs pos="48000">
                    <a:sysClr val="window" lastClr="FFFFFF">
                      <a:lumMod val="96000"/>
                    </a:sysClr>
                  </a:gs>
                </a:gsLst>
                <a:lin ang="468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圆角矩形​​ 46"/>
              <p:cNvSpPr/>
              <p:nvPr/>
            </p:nvSpPr>
            <p:spPr>
              <a:xfrm rot="21283523">
                <a:off x="612030" y="2333223"/>
                <a:ext cx="2621463" cy="1345832"/>
              </a:xfrm>
              <a:prstGeom prst="roundRect">
                <a:avLst>
                  <a:gd name="adj" fmla="val 7418"/>
                </a:avLst>
              </a:prstGeom>
              <a:solidFill>
                <a:srgbClr val="7F7F7F"/>
              </a:solidFill>
              <a:ln w="190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342900" indent="-342900" latinLnBrk="0">
                  <a:buFont typeface="Arial" pitchFamily="34" charset="0"/>
                  <a:buChar char="•"/>
                  <a:defRPr/>
                </a:pPr>
                <a:r>
                  <a:rPr lang="ko-KR" altLang="en-US" sz="1600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    코로나 피하기 게임</a:t>
                </a:r>
                <a:endParaRPr lang="en-US" altLang="zh-CN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" name="椭圆​​ 47"/>
              <p:cNvSpPr/>
              <p:nvPr/>
            </p:nvSpPr>
            <p:spPr>
              <a:xfrm rot="21283523">
                <a:off x="811716" y="2344203"/>
                <a:ext cx="119226" cy="119226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​​ 48"/>
              <p:cNvSpPr/>
              <p:nvPr/>
            </p:nvSpPr>
            <p:spPr>
              <a:xfrm rot="21283523">
                <a:off x="2757052" y="2164609"/>
                <a:ext cx="119226" cy="119226"/>
              </a:xfrm>
              <a:prstGeom prst="ellipse">
                <a:avLst/>
              </a:prstGeom>
              <a:gradFill flip="none" rotWithShape="1">
                <a:gsLst>
                  <a:gs pos="46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  <a:gs pos="0">
                    <a:sysClr val="windowText" lastClr="000000">
                      <a:lumMod val="50000"/>
                      <a:lumOff val="5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zh-CN" altLang="en-US" ker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 Box 69"/>
            <p:cNvSpPr txBox="1">
              <a:spLocks noChangeArrowheads="1"/>
            </p:cNvSpPr>
            <p:nvPr/>
          </p:nvSpPr>
          <p:spPr bwMode="auto">
            <a:xfrm>
              <a:off x="3011196" y="1442686"/>
              <a:ext cx="6669431" cy="843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latinLnBrk="0">
                <a:defRPr/>
              </a:pP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Pi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 </a:t>
              </a: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camera,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 </a:t>
              </a:r>
              <a:r>
                <a:rPr lang="en-US" altLang="ko-KR" sz="2400" kern="0" dirty="0" err="1">
                  <a:solidFill>
                    <a:srgbClr val="9E9E9E"/>
                  </a:solidFill>
                  <a:ea typeface="굴림" panose="020B0600000101010101" pitchFamily="50" charset="-127"/>
                </a:rPr>
                <a:t>opencv</a:t>
              </a: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 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이용하여 얼굴인식 이후 </a:t>
              </a:r>
              <a:r>
                <a:rPr lang="en-US" altLang="ko-KR" sz="2400" kern="0" dirty="0" err="1">
                  <a:solidFill>
                    <a:srgbClr val="9E9E9E"/>
                  </a:solidFill>
                  <a:ea typeface="굴림" panose="020B0600000101010101" pitchFamily="50" charset="-127"/>
                </a:rPr>
                <a:t>tensorflow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로 학습시켜 마스크 착용을 판별</a:t>
              </a:r>
              <a:endParaRPr lang="en-US" sz="2400" kern="0" dirty="0">
                <a:solidFill>
                  <a:srgbClr val="9E9E9E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3" name="Text Box 68"/>
            <p:cNvSpPr txBox="1">
              <a:spLocks noChangeArrowheads="1"/>
            </p:cNvSpPr>
            <p:nvPr/>
          </p:nvSpPr>
          <p:spPr bwMode="auto">
            <a:xfrm>
              <a:off x="193944" y="4760076"/>
              <a:ext cx="4905375" cy="159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latinLnBrk="0">
                <a:defRPr/>
              </a:pPr>
              <a:r>
                <a:rPr lang="en-US" altLang="ko-KR" sz="2400" kern="0" dirty="0" err="1">
                  <a:solidFill>
                    <a:srgbClr val="9E9E9E"/>
                  </a:solidFill>
                  <a:ea typeface="굴림" panose="020B0600000101010101" pitchFamily="50" charset="-127"/>
                </a:rPr>
                <a:t>Pygame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을 이용해 조작 가능한 캐릭터</a:t>
              </a: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, 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랜덤으로 떨어지는 마스크와 바이러스 구현</a:t>
              </a: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(</a:t>
              </a:r>
              <a:r>
                <a:rPr lang="ko-KR" altLang="en-US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점점 </a:t>
              </a:r>
              <a:r>
                <a:rPr lang="ko-KR" altLang="en-US" sz="2400" kern="0" dirty="0" err="1">
                  <a:solidFill>
                    <a:srgbClr val="9E9E9E"/>
                  </a:solidFill>
                  <a:ea typeface="굴림" panose="020B0600000101010101" pitchFamily="50" charset="-127"/>
                </a:rPr>
                <a:t>빨라짐</a:t>
              </a:r>
              <a:r>
                <a:rPr lang="en-US" altLang="ko-KR" sz="2400" kern="0" dirty="0">
                  <a:solidFill>
                    <a:srgbClr val="9E9E9E"/>
                  </a:solidFill>
                  <a:ea typeface="굴림" panose="020B0600000101010101" pitchFamily="50" charset="-127"/>
                </a:rPr>
                <a:t>)</a:t>
              </a:r>
              <a:endParaRPr lang="en-US" sz="2400" kern="0" dirty="0">
                <a:solidFill>
                  <a:srgbClr val="9E9E9E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79294" y="441555"/>
            <a:ext cx="2128899" cy="60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kern="1500" spc="-100">
                <a:ln w="9525">
                  <a:noFill/>
                  <a:round/>
                  <a:headEnd/>
                  <a:tailEnd/>
                </a:ln>
                <a:gradFill>
                  <a:gsLst>
                    <a:gs pos="0">
                      <a:srgbClr val="FFC000"/>
                    </a:gs>
                    <a:gs pos="99000">
                      <a:srgbClr val="FFC000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구현 방버</a:t>
            </a:r>
            <a:endParaRPr lang="ko-KR" altLang="en-US" sz="2800" kern="1500" spc="-100" dirty="0">
              <a:ln w="9525">
                <a:noFill/>
                <a:round/>
                <a:headEnd/>
                <a:tailEnd/>
              </a:ln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6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6218C"/>
      </a:accent1>
      <a:accent2>
        <a:srgbClr val="B5DC18"/>
      </a:accent2>
      <a:accent3>
        <a:srgbClr val="7F7F7F"/>
      </a:accent3>
      <a:accent4>
        <a:srgbClr val="A5A5A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white">
        <a:noFill/>
      </a:spPr>
      <a:bodyPr wrap="square" rtlCol="0">
        <a:spAutoFit/>
      </a:bodyPr>
      <a:lstStyle>
        <a:defPPr latinLnBrk="0">
          <a:defRPr sz="1900" kern="0" spc="-150" dirty="0" smtClean="0">
            <a:ln>
              <a:solidFill>
                <a:srgbClr val="4F81BD">
                  <a:alpha val="0"/>
                </a:srgbClr>
              </a:solidFill>
            </a:ln>
            <a:solidFill>
              <a:srgbClr val="B5DC18"/>
            </a:solidFill>
            <a:latin typeface="HY견고딕" pitchFamily="18" charset="-127"/>
            <a:ea typeface="HY견고딕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554</Words>
  <Application>Microsoft Office PowerPoint</Application>
  <PresentationFormat>사용자 지정</PresentationFormat>
  <Paragraphs>102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HY견고딕</vt:lpstr>
      <vt:lpstr>微软雅黑</vt:lpstr>
      <vt:lpstr>굴림</vt:lpstr>
      <vt:lpstr>다음_SemiBold</vt:lpstr>
      <vt:lpstr>Arial</vt:lpstr>
      <vt:lpstr>Arial Black</vt:lpstr>
      <vt:lpstr>Calibri</vt:lpstr>
      <vt:lpstr>Calibri Light</vt:lpstr>
      <vt:lpstr>Impact</vt:lpstr>
      <vt:lpstr>Marlett</vt:lpstr>
      <vt:lpstr>Microsoft Himalaya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팀원 역할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2014-03-10T01:23:10Z</dcterms:created>
  <dcterms:modified xsi:type="dcterms:W3CDTF">2020-12-03T03:56:11Z</dcterms:modified>
</cp:coreProperties>
</file>